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2F_7B54B096.xml" ContentType="application/vnd.ms-powerpoint.comments+xml"/>
  <Override PartName="/ppt/comments/modernComment_132_7C1C618C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22_15900D4B.xml" ContentType="application/vnd.ms-powerpoint.comments+xml"/>
  <Override PartName="/ppt/notesSlides/notesSlide16.xml" ContentType="application/vnd.openxmlformats-officedocument.presentationml.notesSlide+xml"/>
  <Override PartName="/ppt/comments/modernComment_13A_D50AA9CC.xml" ContentType="application/vnd.ms-powerpoint.comments+xml"/>
  <Override PartName="/ppt/comments/modernComment_13E_8EE67BC6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36_1EF07D24.xml" ContentType="application/vnd.ms-powerpoint.comments+xml"/>
  <Override PartName="/ppt/comments/modernComment_135_17EA70E1.xml" ContentType="application/vnd.ms-powerpoint.comments+xml"/>
  <Override PartName="/ppt/notesSlides/notesSlide21.xml" ContentType="application/vnd.openxmlformats-officedocument.presentationml.notesSlide+xml"/>
  <Override PartName="/ppt/comments/modernComment_134_B78630D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68" r:id="rId6"/>
    <p:sldMasterId id="2147483670" r:id="rId7"/>
    <p:sldMasterId id="2147483672" r:id="rId8"/>
    <p:sldMasterId id="2147483674" r:id="rId9"/>
  </p:sldMasterIdLst>
  <p:notesMasterIdLst>
    <p:notesMasterId r:id="rId64"/>
  </p:notesMasterIdLst>
  <p:sldIdLst>
    <p:sldId id="257" r:id="rId10"/>
    <p:sldId id="275" r:id="rId11"/>
    <p:sldId id="285" r:id="rId12"/>
    <p:sldId id="276" r:id="rId13"/>
    <p:sldId id="294" r:id="rId14"/>
    <p:sldId id="295" r:id="rId15"/>
    <p:sldId id="296" r:id="rId16"/>
    <p:sldId id="293" r:id="rId17"/>
    <p:sldId id="338" r:id="rId18"/>
    <p:sldId id="339" r:id="rId19"/>
    <p:sldId id="288" r:id="rId20"/>
    <p:sldId id="283" r:id="rId21"/>
    <p:sldId id="286" r:id="rId22"/>
    <p:sldId id="299" r:id="rId23"/>
    <p:sldId id="287" r:id="rId24"/>
    <p:sldId id="341" r:id="rId25"/>
    <p:sldId id="350" r:id="rId26"/>
    <p:sldId id="348" r:id="rId27"/>
    <p:sldId id="349" r:id="rId28"/>
    <p:sldId id="289" r:id="rId29"/>
    <p:sldId id="321" r:id="rId30"/>
    <p:sldId id="325" r:id="rId31"/>
    <p:sldId id="322" r:id="rId32"/>
    <p:sldId id="323" r:id="rId33"/>
    <p:sldId id="327" r:id="rId34"/>
    <p:sldId id="312" r:id="rId35"/>
    <p:sldId id="336" r:id="rId36"/>
    <p:sldId id="303" r:id="rId37"/>
    <p:sldId id="306" r:id="rId38"/>
    <p:sldId id="331" r:id="rId39"/>
    <p:sldId id="332" r:id="rId40"/>
    <p:sldId id="333" r:id="rId41"/>
    <p:sldId id="334" r:id="rId42"/>
    <p:sldId id="290" r:id="rId43"/>
    <p:sldId id="316" r:id="rId44"/>
    <p:sldId id="329" r:id="rId45"/>
    <p:sldId id="314" r:id="rId46"/>
    <p:sldId id="291" r:id="rId47"/>
    <p:sldId id="337" r:id="rId48"/>
    <p:sldId id="347" r:id="rId49"/>
    <p:sldId id="345" r:id="rId50"/>
    <p:sldId id="318" r:id="rId51"/>
    <p:sldId id="346" r:id="rId52"/>
    <p:sldId id="307" r:id="rId53"/>
    <p:sldId id="305" r:id="rId54"/>
    <p:sldId id="297" r:id="rId55"/>
    <p:sldId id="311" r:id="rId56"/>
    <p:sldId id="344" r:id="rId57"/>
    <p:sldId id="335" r:id="rId58"/>
    <p:sldId id="330" r:id="rId59"/>
    <p:sldId id="310" r:id="rId60"/>
    <p:sldId id="309" r:id="rId61"/>
    <p:sldId id="319" r:id="rId62"/>
    <p:sldId id="308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5B1E04-D83F-BC43-6FE6-405E80C48B2F}" name="João Alonso Casella" initials="JAC" userId="João Alonso Casella" providerId="None"/>
  <p188:author id="{5052269D-5764-9541-977C-1FD19947A5C4}" name="Pedro Luiz Ongaratto" initials="PLO" userId="S::pedrolo@al.insper.edu.br::e19e8425-05df-40b8-9107-25b8f8fefc31" providerId="AD"/>
  <p188:author id="{1E9913AB-3276-360C-E2E1-45FC1E6D74BF}" name="Victor Manoel Alves" initials="VA" userId="S::victorma1@al.insper.edu.br::5bc72553-8c9e-4343-a679-6791d607a365" providerId="AD"/>
  <p188:author id="{C93571CC-3DCF-5D62-1619-07F3D62B1658}" name="Victor Manoel Alves" initials="VMA" userId="Victor Manoel Alve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722"/>
    <a:srgbClr val="E8D52E"/>
    <a:srgbClr val="EE41AE"/>
    <a:srgbClr val="036FB1"/>
    <a:srgbClr val="EB564F"/>
    <a:srgbClr val="1D5A34"/>
    <a:srgbClr val="BCD2D4"/>
    <a:srgbClr val="FFFFFF"/>
    <a:srgbClr val="7DBDBD"/>
    <a:srgbClr val="FDD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71BB0-907E-44D6-9928-358596206D6A}" v="5157" dt="2022-11-22T20:24:22.196"/>
    <p1510:client id="{270B55A2-8EDE-B1E3-8CE2-C6278F853E88}" v="228" dt="2022-11-22T20:10:47.557"/>
    <p1510:client id="{621220D5-86BA-124F-644E-FC4919A9A470}" v="12" dt="2022-11-22T20:20:49.914"/>
    <p1510:client id="{66FA84CD-CB6F-4EBB-9DB1-46E1164621BD}" v="5717" dt="2022-11-22T22:09:31.558"/>
    <p1510:client id="{800980B3-0393-4956-815E-33B74EA42500}" v="2317" vWet="2319" dt="2022-11-22T20:09:59.680"/>
    <p1510:client id="{E85E9722-5148-C745-8E17-892CF0C27F31}" v="373" dt="2022-11-22T19:36:48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94" autoAdjust="0"/>
  </p:normalViewPr>
  <p:slideViewPr>
    <p:cSldViewPr snapToGrid="0">
      <p:cViewPr varScale="1">
        <p:scale>
          <a:sx n="59" d="100"/>
          <a:sy n="59" d="100"/>
        </p:scale>
        <p:origin x="115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comments/modernComment_122_15900D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EBC5A8-C3FF-4923-9F05-27DE408BB63C}" authorId="{C93571CC-3DCF-5D62-1619-07F3D62B1658}" created="2022-11-21T19:25:55.598">
    <pc:sldMkLst xmlns:pc="http://schemas.microsoft.com/office/powerpoint/2013/main/command">
      <pc:docMk/>
      <pc:sldMk cId="361762123" sldId="290"/>
    </pc:sldMkLst>
    <p188:replyLst>
      <p188:reply id="{A8F8A9B5-9B11-4977-AE4E-B3152546411B}" authorId="{5052269D-5764-9541-977C-1FD19947A5C4}" created="2022-11-21T22:22:59.313">
        <p188:txBody>
          <a:bodyPr/>
          <a:lstStyle/>
          <a:p>
            <a:r>
              <a:rPr lang="pt-BR"/>
              <a:t>Isso o didico achou suave pq no proximo slide a gente foca </a:t>
            </a:r>
          </a:p>
        </p188:txBody>
      </p188:reply>
    </p188:replyLst>
    <p188:txBody>
      <a:bodyPr/>
      <a:lstStyle/>
      <a:p>
        <a:r>
          <a:rPr lang="pt-BR"/>
          <a:t>Deixar em foco o resultado principal.</a:t>
        </a:r>
      </a:p>
    </p188:txBody>
  </p188:cm>
</p188:cmLst>
</file>

<file path=ppt/comments/modernComment_12F_7B54B0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E78F7-1B24-4F10-8FC4-F0E59159E3BF}" authorId="{C93571CC-3DCF-5D62-1619-07F3D62B1658}" created="2022-11-21T19:28:01.119">
    <pc:sldMkLst xmlns:pc="http://schemas.microsoft.com/office/powerpoint/2013/main/command">
      <pc:docMk/>
      <pc:sldMk cId="2069147798" sldId="303"/>
    </pc:sldMkLst>
    <p188:txBody>
      <a:bodyPr/>
      <a:lstStyle/>
      <a:p>
        <a:r>
          <a:rPr lang="pt-BR"/>
          <a:t>Aumentar tamanho das labels.</a:t>
        </a:r>
      </a:p>
    </p188:txBody>
  </p188:cm>
</p188:cmLst>
</file>

<file path=ppt/comments/modernComment_132_7C1C61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561F4D-C440-4033-8072-D79D857DD0EA}" authorId="{C93571CC-3DCF-5D62-1619-07F3D62B1658}" created="2022-11-21T19:27:56.908">
    <pc:sldMkLst xmlns:pc="http://schemas.microsoft.com/office/powerpoint/2013/main/command">
      <pc:docMk/>
      <pc:sldMk cId="2082234764" sldId="306"/>
    </pc:sldMkLst>
    <p188:txBody>
      <a:bodyPr/>
      <a:lstStyle/>
      <a:p>
        <a:r>
          <a:rPr lang="pt-BR"/>
          <a:t>Aumentar tamanho das labels.</a:t>
        </a:r>
      </a:p>
    </p188:txBody>
  </p188:cm>
</p188:cmLst>
</file>

<file path=ppt/comments/modernComment_134_B78630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908466-158A-4FE2-8223-134F03F0D500}" authorId="{C93571CC-3DCF-5D62-1619-07F3D62B1658}" created="2022-11-21T19:25:41.207">
    <pc:sldMkLst xmlns:pc="http://schemas.microsoft.com/office/powerpoint/2013/main/command">
      <pc:docMk/>
      <pc:sldMk cId="3079024852" sldId="308"/>
    </pc:sldMkLst>
    <p188:txBody>
      <a:bodyPr/>
      <a:lstStyle/>
      <a:p>
        <a:r>
          <a:rPr lang="pt-BR"/>
          <a:t>Adicionar gráficos de frequência entre os grupos para cada variável.</a:t>
        </a:r>
      </a:p>
    </p188:txBody>
  </p188:cm>
</p188:cmLst>
</file>

<file path=ppt/comments/modernComment_135_17EA70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0F9F36-64CA-402F-ACA0-38D582D3AE00}" authorId="{C93571CC-3DCF-5D62-1619-07F3D62B1658}" created="2022-11-21T19:25:10.593">
    <pc:sldMkLst xmlns:pc="http://schemas.microsoft.com/office/powerpoint/2013/main/command">
      <pc:docMk/>
      <pc:sldMk cId="401240289" sldId="309"/>
    </pc:sldMkLst>
    <p188:txBody>
      <a:bodyPr/>
      <a:lstStyle/>
      <a:p>
        <a:r>
          <a:rPr lang="pt-BR"/>
          <a:t>Ocultar e adicionar limitação sobre dificuldade de realizar o teste com a base obtida.</a:t>
        </a:r>
      </a:p>
    </p188:txBody>
  </p188:cm>
</p188:cmLst>
</file>

<file path=ppt/comments/modernComment_136_1EF07D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5CB920-79C6-4712-B0D2-FADEA80C49B1}" authorId="{C93571CC-3DCF-5D62-1619-07F3D62B1658}" created="2022-11-21T19:27:52.620">
    <pc:sldMkLst xmlns:pc="http://schemas.microsoft.com/office/powerpoint/2013/main/command">
      <pc:docMk/>
      <pc:sldMk cId="519077156" sldId="310"/>
    </pc:sldMkLst>
    <p188:txBody>
      <a:bodyPr/>
      <a:lstStyle/>
      <a:p>
        <a:r>
          <a:rPr lang="pt-BR"/>
          <a:t>Aumentar tamanho das labels.</a:t>
        </a:r>
      </a:p>
    </p188:txBody>
  </p188:cm>
</p188:cmLst>
</file>

<file path=ppt/comments/modernComment_13A_D50AA9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1BE1C-42E6-4E24-AA61-0DEE0C723A39}" authorId="{C93571CC-3DCF-5D62-1619-07F3D62B1658}" created="2022-11-21T18:28:14.763">
    <pc:sldMkLst xmlns:pc="http://schemas.microsoft.com/office/powerpoint/2013/main/command">
      <pc:docMk/>
      <pc:sldMk cId="3574245836" sldId="314"/>
    </pc:sldMkLst>
    <p188:txBody>
      <a:bodyPr/>
      <a:lstStyle/>
      <a:p>
        <a:r>
          <a:rPr lang="pt-BR"/>
          <a:t>Tirar e focar apenas no resultado principal.</a:t>
        </a:r>
      </a:p>
    </p188:txBody>
  </p188:cm>
  <p188:cm id="{CE332E6C-6AA8-4FF9-B20E-5F4D7D615A46}" authorId="{C93571CC-3DCF-5D62-1619-07F3D62B1658}" created="2022-11-21T19:27:07.672">
    <pc:sldMkLst xmlns:pc="http://schemas.microsoft.com/office/powerpoint/2013/main/command">
      <pc:docMk/>
      <pc:sldMk cId="3574245836" sldId="314"/>
    </pc:sldMkLst>
    <p188:txBody>
      <a:bodyPr/>
      <a:lstStyle/>
      <a:p>
        <a:r>
          <a:rPr lang="pt-BR"/>
          <a:t>Se interpretar, contextualizar ao invés de fazer somente uma análise de sinal.</a:t>
        </a:r>
      </a:p>
    </p188:txBody>
  </p188:cm>
</p188:cmLst>
</file>

<file path=ppt/comments/modernComment_13E_8EE67B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510B08-10D5-474B-85DA-3D6FED517107}" authorId="{C93571CC-3DCF-5D62-1619-07F3D62B1658}" created="2022-11-21T19:26:51.421">
    <pc:sldMkLst xmlns:pc="http://schemas.microsoft.com/office/powerpoint/2013/main/command">
      <pc:docMk/>
      <pc:sldMk cId="2397469638" sldId="318"/>
    </pc:sldMkLst>
    <p188:txBody>
      <a:bodyPr/>
      <a:lstStyle/>
      <a:p>
        <a:r>
          <a:rPr lang="pt-BR"/>
          <a:t>Adicionar outras recomendações de PP dado que os controles não serão interpretados.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EEE8F-D475-4785-BF77-3EC9ABDF9A53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A5919-F6FA-425D-957E-4627DEB0C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3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83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Entretanto</a:t>
            </a:r>
            <a:r>
              <a:rPr lang="en-US" dirty="0"/>
              <a:t>…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97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Solucao</a:t>
            </a:r>
            <a:r>
              <a:rPr lang="en-US" dirty="0"/>
              <a:t>: CEM </a:t>
            </a:r>
            <a:r>
              <a:rPr lang="en-US" dirty="0" err="1"/>
              <a:t>pega</a:t>
            </a:r>
            <a:r>
              <a:rPr lang="en-US" dirty="0"/>
              <a:t> as </a:t>
            </a:r>
            <a:r>
              <a:rPr lang="en-US" dirty="0" err="1"/>
              <a:t>caracteristicas</a:t>
            </a:r>
            <a:r>
              <a:rPr lang="en-US" dirty="0"/>
              <a:t> que </a:t>
            </a:r>
            <a:r>
              <a:rPr lang="en-US" dirty="0" err="1"/>
              <a:t>aumentam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pais</a:t>
            </a:r>
            <a:r>
              <a:rPr lang="en-US" dirty="0"/>
              <a:t> </a:t>
            </a:r>
            <a:r>
              <a:rPr lang="en-US" dirty="0" err="1"/>
              <a:t>legalizar</a:t>
            </a:r>
            <a:r>
              <a:rPr lang="en-US" dirty="0"/>
              <a:t> o </a:t>
            </a:r>
            <a:r>
              <a:rPr lang="en-US" dirty="0" err="1"/>
              <a:t>casamento</a:t>
            </a:r>
            <a:r>
              <a:rPr lang="en-US" dirty="0"/>
              <a:t> gay. </a:t>
            </a:r>
            <a:r>
              <a:rPr lang="en-US" dirty="0" err="1"/>
              <a:t>Coisa</a:t>
            </a:r>
            <a:r>
              <a:rPr lang="en-US" dirty="0"/>
              <a:t> que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entre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e </a:t>
            </a:r>
            <a:r>
              <a:rPr lang="en-US" dirty="0" err="1"/>
              <a:t>tratamento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62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 </a:t>
            </a:r>
            <a:r>
              <a:rPr lang="en-US" dirty="0" err="1"/>
              <a:t>escura</a:t>
            </a:r>
            <a:r>
              <a:rPr lang="en-US" dirty="0"/>
              <a:t> =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dos 2 </a:t>
            </a:r>
            <a:r>
              <a:rPr lang="en-US" dirty="0" err="1"/>
              <a:t>grupos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iguais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32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 de diferenças de médias. Antes do tratamento os grupos não são iguais, logo não comparáveis. Depois do tratamento os grupos são iguais, logo comparáveis.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2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 de diferenças de médias. Antes do tratamento os grupos não são iguais, logo não comparáveis. Depois do tratamento os grupos são iguais, logo comparáveis.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04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 de diferenças de médias. Antes do tratamento os grupos não são iguais, logo não comparáveis. Depois do tratamento os grupos são iguais, logo comparáveis.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056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Mas…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97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715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55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0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bem o porquê a Finlândia e a Islândia são controle e tratamento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487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048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 de diferenças de médias. Antes do tratamento os grupos não são iguais, logo não comparáveis. Depois do tratamento os grupos são iguais, logo comparáveis.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12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81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18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11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77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84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7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>Para observer o </a:t>
            </a:r>
            <a:r>
              <a:rPr lang="en-US" sz="1200" dirty="0" err="1">
                <a:solidFill>
                  <a:schemeClr val="bg1"/>
                </a:solidFill>
              </a:rPr>
              <a:t>efeito</a:t>
            </a:r>
            <a:r>
              <a:rPr lang="en-US" sz="1200" dirty="0">
                <a:solidFill>
                  <a:schemeClr val="bg1"/>
                </a:solidFill>
              </a:rPr>
              <a:t> que a </a:t>
            </a:r>
            <a:r>
              <a:rPr lang="pt-PT" sz="1200" dirty="0">
                <a:solidFill>
                  <a:schemeClr val="bg1"/>
                </a:solidFill>
              </a:rPr>
              <a:t>legalização</a:t>
            </a:r>
            <a:r>
              <a:rPr lang="en-US" sz="1200" dirty="0">
                <a:solidFill>
                  <a:schemeClr val="bg1"/>
                </a:solidFill>
              </a:rPr>
              <a:t> do </a:t>
            </a:r>
            <a:r>
              <a:rPr lang="en-US" sz="1200" dirty="0" err="1">
                <a:solidFill>
                  <a:schemeClr val="bg1"/>
                </a:solidFill>
              </a:rPr>
              <a:t>casamento</a:t>
            </a:r>
            <a:r>
              <a:rPr lang="en-US" sz="1200" dirty="0">
                <a:solidFill>
                  <a:schemeClr val="bg1"/>
                </a:solidFill>
              </a:rPr>
              <a:t> gay </a:t>
            </a:r>
            <a:r>
              <a:rPr lang="en-US" sz="1200" dirty="0" err="1">
                <a:solidFill>
                  <a:schemeClr val="bg1"/>
                </a:solidFill>
              </a:rPr>
              <a:t>teve</a:t>
            </a:r>
            <a:r>
              <a:rPr lang="en-US" sz="1200" dirty="0">
                <a:solidFill>
                  <a:schemeClr val="bg1"/>
                </a:solidFill>
              </a:rPr>
              <a:t> no </a:t>
            </a:r>
            <a:r>
              <a:rPr lang="en-US" sz="1200" dirty="0" err="1">
                <a:solidFill>
                  <a:schemeClr val="bg1"/>
                </a:solidFill>
              </a:rPr>
              <a:t>nivel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aceita</a:t>
            </a:r>
            <a:r>
              <a:rPr lang="pt-PT" sz="1200" dirty="0" err="1">
                <a:solidFill>
                  <a:schemeClr val="bg1"/>
                </a:solidFill>
              </a:rPr>
              <a:t>ção</a:t>
            </a:r>
            <a:r>
              <a:rPr lang="en-US" sz="1200" dirty="0">
                <a:solidFill>
                  <a:schemeClr val="bg1"/>
                </a:solidFill>
              </a:rPr>
              <a:t> da </a:t>
            </a:r>
            <a:r>
              <a:rPr lang="en-US" sz="1200" dirty="0" err="1">
                <a:solidFill>
                  <a:schemeClr val="bg1"/>
                </a:solidFill>
              </a:rPr>
              <a:t>homossexualidade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optamos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fazer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uma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Diff-in-Diff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endParaRPr lang="en-US" sz="1200" b="1" dirty="0">
              <a:solidFill>
                <a:schemeClr val="bg1"/>
              </a:solidFill>
            </a:endParaRPr>
          </a:p>
          <a:p>
            <a:pPr algn="just"/>
            <a:r>
              <a:rPr lang="en-US" sz="1200" dirty="0" err="1">
                <a:solidFill>
                  <a:schemeClr val="bg1"/>
                </a:solidFill>
              </a:rPr>
              <a:t>Entretanto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os</a:t>
            </a:r>
            <a:r>
              <a:rPr lang="en-US" sz="1200" dirty="0">
                <a:solidFill>
                  <a:schemeClr val="bg1"/>
                </a:solidFill>
              </a:rPr>
              <a:t> dados n</a:t>
            </a:r>
            <a:r>
              <a:rPr lang="pt-PT" sz="1200" dirty="0" err="1">
                <a:solidFill>
                  <a:schemeClr val="bg1"/>
                </a:solidFill>
              </a:rPr>
              <a:t>ão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apresentam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tendencia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paralela</a:t>
            </a:r>
            <a:r>
              <a:rPr lang="en-US" sz="1200" dirty="0">
                <a:solidFill>
                  <a:schemeClr val="bg1"/>
                </a:solidFill>
              </a:rPr>
              <a:t> antes da </a:t>
            </a:r>
            <a:r>
              <a:rPr lang="en-US" sz="1200" dirty="0" err="1">
                <a:solidFill>
                  <a:schemeClr val="bg1"/>
                </a:solidFill>
              </a:rPr>
              <a:t>aplica</a:t>
            </a:r>
            <a:r>
              <a:rPr lang="pt-PT" sz="1200" dirty="0" err="1">
                <a:solidFill>
                  <a:schemeClr val="bg1"/>
                </a:solidFill>
              </a:rPr>
              <a:t>ção</a:t>
            </a:r>
            <a:r>
              <a:rPr lang="pt-PT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do </a:t>
            </a:r>
            <a:r>
              <a:rPr lang="en-US" sz="1200" dirty="0" err="1">
                <a:solidFill>
                  <a:schemeClr val="bg1"/>
                </a:solidFill>
              </a:rPr>
              <a:t>programa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Para “</a:t>
            </a:r>
            <a:r>
              <a:rPr lang="en-US" sz="1200" dirty="0" err="1">
                <a:solidFill>
                  <a:schemeClr val="bg1"/>
                </a:solidFill>
              </a:rPr>
              <a:t>contornar</a:t>
            </a:r>
            <a:r>
              <a:rPr lang="en-US" sz="1200" dirty="0">
                <a:solidFill>
                  <a:schemeClr val="bg1"/>
                </a:solidFill>
              </a:rPr>
              <a:t>” </a:t>
            </a:r>
            <a:r>
              <a:rPr lang="en-US" sz="1200" dirty="0" err="1">
                <a:solidFill>
                  <a:schemeClr val="bg1"/>
                </a:solidFill>
              </a:rPr>
              <a:t>esse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problema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foi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utilizado</a:t>
            </a:r>
            <a:r>
              <a:rPr lang="en-US" sz="1200" dirty="0">
                <a:solidFill>
                  <a:schemeClr val="bg1"/>
                </a:solidFill>
              </a:rPr>
              <a:t> o CEM (</a:t>
            </a:r>
            <a:r>
              <a:rPr lang="pt-BR" sz="1200" dirty="0" err="1">
                <a:solidFill>
                  <a:schemeClr val="bg1"/>
                </a:solidFill>
                <a:ea typeface="+mn-lt"/>
                <a:cs typeface="+mn-lt"/>
              </a:rPr>
              <a:t>Coarsened</a:t>
            </a:r>
            <a:r>
              <a:rPr lang="pt-B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200" dirty="0" err="1">
                <a:solidFill>
                  <a:schemeClr val="bg1"/>
                </a:solidFill>
                <a:ea typeface="+mn-lt"/>
                <a:cs typeface="+mn-lt"/>
              </a:rPr>
              <a:t>Exact</a:t>
            </a:r>
            <a:r>
              <a:rPr lang="pt-B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200" dirty="0" err="1">
                <a:solidFill>
                  <a:schemeClr val="bg1"/>
                </a:solidFill>
                <a:ea typeface="+mn-lt"/>
                <a:cs typeface="+mn-lt"/>
              </a:rPr>
              <a:t>Matching</a:t>
            </a:r>
            <a:r>
              <a:rPr lang="en-US" sz="1200" dirty="0">
                <a:solidFill>
                  <a:schemeClr val="bg1"/>
                </a:solidFill>
              </a:rPr>
              <a:t>), que </a:t>
            </a:r>
            <a:r>
              <a:rPr lang="en-US" sz="1200" dirty="0" err="1">
                <a:solidFill>
                  <a:schemeClr val="bg1"/>
                </a:solidFill>
              </a:rPr>
              <a:t>organizou</a:t>
            </a:r>
            <a:r>
              <a:rPr lang="en-US" sz="1200" dirty="0">
                <a:solidFill>
                  <a:schemeClr val="bg1"/>
                </a:solidFill>
              </a:rPr>
              <a:t> a base e </a:t>
            </a:r>
            <a:r>
              <a:rPr lang="en-US" sz="1200" dirty="0" err="1">
                <a:solidFill>
                  <a:schemeClr val="bg1"/>
                </a:solidFill>
              </a:rPr>
              <a:t>foi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feito</a:t>
            </a:r>
            <a:r>
              <a:rPr lang="en-US" sz="1200" dirty="0">
                <a:solidFill>
                  <a:schemeClr val="bg1"/>
                </a:solidFill>
              </a:rPr>
              <a:t> o teste </a:t>
            </a:r>
            <a:r>
              <a:rPr lang="en-US" sz="1200" b="1" dirty="0">
                <a:solidFill>
                  <a:schemeClr val="bg1"/>
                </a:solidFill>
              </a:rPr>
              <a:t>placebo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tal</a:t>
            </a:r>
            <a:r>
              <a:rPr lang="en-US" sz="1200" dirty="0">
                <a:solidFill>
                  <a:schemeClr val="bg1"/>
                </a:solidFill>
              </a:rPr>
              <a:t> forma que a </a:t>
            </a:r>
            <a:r>
              <a:rPr lang="en-US" sz="1200" b="1" dirty="0">
                <a:solidFill>
                  <a:schemeClr val="bg1"/>
                </a:solidFill>
              </a:rPr>
              <a:t>Diff-in-Diff </a:t>
            </a:r>
            <a:r>
              <a:rPr lang="en-US" sz="1200" dirty="0">
                <a:solidFill>
                  <a:schemeClr val="bg1"/>
                </a:solidFill>
              </a:rPr>
              <a:t>eh </a:t>
            </a:r>
            <a:r>
              <a:rPr lang="en-US" sz="1200" dirty="0" err="1">
                <a:solidFill>
                  <a:schemeClr val="bg1"/>
                </a:solidFill>
              </a:rPr>
              <a:t>possivel</a:t>
            </a:r>
            <a:r>
              <a:rPr lang="en-US" sz="1200" dirty="0">
                <a:solidFill>
                  <a:schemeClr val="bg1"/>
                </a:solidFill>
              </a:rPr>
              <a:t> e </a:t>
            </a:r>
            <a:r>
              <a:rPr lang="en-US" sz="1200" dirty="0" err="1">
                <a:solidFill>
                  <a:schemeClr val="bg1"/>
                </a:solidFill>
              </a:rPr>
              <a:t>faz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sentido</a:t>
            </a:r>
            <a:endParaRPr lang="en-US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5919-F6FA-425D-957E-4627DEB0C1D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33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59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78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2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86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0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18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3B804761-5E03-2380-5594-52618573D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39A342F-D9F2-56F1-7F8D-0DE91C079076}"/>
              </a:ext>
            </a:extLst>
          </p:cNvPr>
          <p:cNvCxnSpPr>
            <a:cxnSpLocks/>
          </p:cNvCxnSpPr>
          <p:nvPr userDrawn="1"/>
        </p:nvCxnSpPr>
        <p:spPr>
          <a:xfrm>
            <a:off x="0" y="6234545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3C2AD7-075F-4DA4-CD5A-330819FA67B4}"/>
              </a:ext>
            </a:extLst>
          </p:cNvPr>
          <p:cNvSpPr/>
          <p:nvPr userDrawn="1"/>
        </p:nvSpPr>
        <p:spPr>
          <a:xfrm>
            <a:off x="834814" y="6234545"/>
            <a:ext cx="1533236" cy="45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20166-769A-96AF-50C7-95C591FAC37C}"/>
              </a:ext>
            </a:extLst>
          </p:cNvPr>
          <p:cNvSpPr txBox="1"/>
          <p:nvPr userDrawn="1"/>
        </p:nvSpPr>
        <p:spPr>
          <a:xfrm>
            <a:off x="1108363" y="6309407"/>
            <a:ext cx="9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Motivação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EB243-EB4B-2F90-AB34-480BC041FF03}"/>
              </a:ext>
            </a:extLst>
          </p:cNvPr>
          <p:cNvSpPr txBox="1"/>
          <p:nvPr userDrawn="1"/>
        </p:nvSpPr>
        <p:spPr>
          <a:xfrm>
            <a:off x="2815182" y="6309407"/>
            <a:ext cx="108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Literatura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337AAA-71C4-E071-917A-5057A700A10C}"/>
              </a:ext>
            </a:extLst>
          </p:cNvPr>
          <p:cNvSpPr txBox="1"/>
          <p:nvPr userDrawn="1"/>
        </p:nvSpPr>
        <p:spPr>
          <a:xfrm>
            <a:off x="4620773" y="6309407"/>
            <a:ext cx="14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</a:t>
            </a:r>
            <a:r>
              <a:rPr lang="pt-BR" sz="1400">
                <a:latin typeface="Abadi" panose="020B0604020104020204" pitchFamily="34" charset="0"/>
              </a:rPr>
              <a:t> </a:t>
            </a:r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microeconômico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FBCCB-392E-A60B-233D-F2EED0D0AD7B}"/>
              </a:ext>
            </a:extLst>
          </p:cNvPr>
          <p:cNvSpPr txBox="1"/>
          <p:nvPr userDrawn="1"/>
        </p:nvSpPr>
        <p:spPr>
          <a:xfrm>
            <a:off x="10455564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Limitações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75A85B-C148-86ED-9477-20D8B1BCD340}"/>
              </a:ext>
            </a:extLst>
          </p:cNvPr>
          <p:cNvSpPr txBox="1"/>
          <p:nvPr userDrawn="1"/>
        </p:nvSpPr>
        <p:spPr>
          <a:xfrm>
            <a:off x="8748746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Resultado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87087D2-EC8A-11BC-B510-608F49032F55}"/>
              </a:ext>
            </a:extLst>
          </p:cNvPr>
          <p:cNvSpPr/>
          <p:nvPr userDrawn="1"/>
        </p:nvSpPr>
        <p:spPr>
          <a:xfrm>
            <a:off x="212436" y="203200"/>
            <a:ext cx="101600" cy="4987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56E05C-B963-3016-7B2C-2AA207107B61}"/>
              </a:ext>
            </a:extLst>
          </p:cNvPr>
          <p:cNvSpPr txBox="1"/>
          <p:nvPr userDrawn="1"/>
        </p:nvSpPr>
        <p:spPr>
          <a:xfrm>
            <a:off x="6785972" y="6309407"/>
            <a:ext cx="12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 econométrico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99-2821-FB66-B45E-6908A4419188}"/>
              </a:ext>
            </a:extLst>
          </p:cNvPr>
          <p:cNvSpPr txBox="1">
            <a:spLocks/>
          </p:cNvSpPr>
          <p:nvPr userDrawn="1"/>
        </p:nvSpPr>
        <p:spPr>
          <a:xfrm>
            <a:off x="366136" y="210994"/>
            <a:ext cx="11090275" cy="4817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6DB1A-8E57-2CAB-C8A2-B9B7312BB065}"/>
              </a:ext>
            </a:extLst>
          </p:cNvPr>
          <p:cNvSpPr txBox="1"/>
          <p:nvPr userDrawn="1"/>
        </p:nvSpPr>
        <p:spPr>
          <a:xfrm>
            <a:off x="366136" y="267614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Violência e Homossexualidade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F3DF3148-E213-25B4-E502-68A6138896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86" y="268195"/>
            <a:ext cx="1190625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8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3B804761-5E03-2380-5594-52618573D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39A342F-D9F2-56F1-7F8D-0DE91C079076}"/>
              </a:ext>
            </a:extLst>
          </p:cNvPr>
          <p:cNvCxnSpPr>
            <a:cxnSpLocks/>
          </p:cNvCxnSpPr>
          <p:nvPr userDrawn="1"/>
        </p:nvCxnSpPr>
        <p:spPr>
          <a:xfrm>
            <a:off x="0" y="6234545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3C2AD7-075F-4DA4-CD5A-330819FA67B4}"/>
              </a:ext>
            </a:extLst>
          </p:cNvPr>
          <p:cNvSpPr/>
          <p:nvPr userDrawn="1"/>
        </p:nvSpPr>
        <p:spPr>
          <a:xfrm>
            <a:off x="2591019" y="6244608"/>
            <a:ext cx="1533236" cy="45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20166-769A-96AF-50C7-95C591FAC37C}"/>
              </a:ext>
            </a:extLst>
          </p:cNvPr>
          <p:cNvSpPr txBox="1"/>
          <p:nvPr userDrawn="1"/>
        </p:nvSpPr>
        <p:spPr>
          <a:xfrm>
            <a:off x="1108363" y="6309407"/>
            <a:ext cx="9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Motivação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EB243-EB4B-2F90-AB34-480BC041FF03}"/>
              </a:ext>
            </a:extLst>
          </p:cNvPr>
          <p:cNvSpPr txBox="1"/>
          <p:nvPr userDrawn="1"/>
        </p:nvSpPr>
        <p:spPr>
          <a:xfrm>
            <a:off x="2815182" y="6309407"/>
            <a:ext cx="108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Literatura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337AAA-71C4-E071-917A-5057A700A10C}"/>
              </a:ext>
            </a:extLst>
          </p:cNvPr>
          <p:cNvSpPr txBox="1"/>
          <p:nvPr userDrawn="1"/>
        </p:nvSpPr>
        <p:spPr>
          <a:xfrm>
            <a:off x="4620773" y="6309407"/>
            <a:ext cx="14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</a:t>
            </a:r>
            <a:r>
              <a:rPr lang="pt-BR" sz="1400">
                <a:latin typeface="Abadi" panose="020B0604020104020204" pitchFamily="34" charset="0"/>
              </a:rPr>
              <a:t> </a:t>
            </a:r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microeconômico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FBCCB-392E-A60B-233D-F2EED0D0AD7B}"/>
              </a:ext>
            </a:extLst>
          </p:cNvPr>
          <p:cNvSpPr txBox="1"/>
          <p:nvPr userDrawn="1"/>
        </p:nvSpPr>
        <p:spPr>
          <a:xfrm>
            <a:off x="10455564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Limitações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75A85B-C148-86ED-9477-20D8B1BCD340}"/>
              </a:ext>
            </a:extLst>
          </p:cNvPr>
          <p:cNvSpPr txBox="1"/>
          <p:nvPr userDrawn="1"/>
        </p:nvSpPr>
        <p:spPr>
          <a:xfrm>
            <a:off x="8748746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Resultado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87087D2-EC8A-11BC-B510-608F49032F55}"/>
              </a:ext>
            </a:extLst>
          </p:cNvPr>
          <p:cNvSpPr/>
          <p:nvPr userDrawn="1"/>
        </p:nvSpPr>
        <p:spPr>
          <a:xfrm>
            <a:off x="212436" y="203200"/>
            <a:ext cx="101600" cy="4987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56E05C-B963-3016-7B2C-2AA207107B61}"/>
              </a:ext>
            </a:extLst>
          </p:cNvPr>
          <p:cNvSpPr txBox="1"/>
          <p:nvPr userDrawn="1"/>
        </p:nvSpPr>
        <p:spPr>
          <a:xfrm>
            <a:off x="6785972" y="6309407"/>
            <a:ext cx="12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 econométrico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99-2821-FB66-B45E-6908A4419188}"/>
              </a:ext>
            </a:extLst>
          </p:cNvPr>
          <p:cNvSpPr txBox="1">
            <a:spLocks/>
          </p:cNvSpPr>
          <p:nvPr userDrawn="1"/>
        </p:nvSpPr>
        <p:spPr>
          <a:xfrm>
            <a:off x="366136" y="210994"/>
            <a:ext cx="11090275" cy="4817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6DB1A-8E57-2CAB-C8A2-B9B7312BB065}"/>
              </a:ext>
            </a:extLst>
          </p:cNvPr>
          <p:cNvSpPr txBox="1"/>
          <p:nvPr userDrawn="1"/>
        </p:nvSpPr>
        <p:spPr>
          <a:xfrm>
            <a:off x="366136" y="267614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Autores e Artigos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3064F4C-7F4D-EED4-A044-6E9E817760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86" y="268195"/>
            <a:ext cx="1190625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3B804761-5E03-2380-5594-52618573D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39A342F-D9F2-56F1-7F8D-0DE91C079076}"/>
              </a:ext>
            </a:extLst>
          </p:cNvPr>
          <p:cNvCxnSpPr>
            <a:cxnSpLocks/>
          </p:cNvCxnSpPr>
          <p:nvPr userDrawn="1"/>
        </p:nvCxnSpPr>
        <p:spPr>
          <a:xfrm>
            <a:off x="0" y="6234545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3C2AD7-075F-4DA4-CD5A-330819FA67B4}"/>
              </a:ext>
            </a:extLst>
          </p:cNvPr>
          <p:cNvSpPr/>
          <p:nvPr userDrawn="1"/>
        </p:nvSpPr>
        <p:spPr>
          <a:xfrm>
            <a:off x="4576415" y="6234545"/>
            <a:ext cx="1533236" cy="45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20166-769A-96AF-50C7-95C591FAC37C}"/>
              </a:ext>
            </a:extLst>
          </p:cNvPr>
          <p:cNvSpPr txBox="1"/>
          <p:nvPr userDrawn="1"/>
        </p:nvSpPr>
        <p:spPr>
          <a:xfrm>
            <a:off x="1108362" y="6309407"/>
            <a:ext cx="9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Motivação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EB243-EB4B-2F90-AB34-480BC041FF03}"/>
              </a:ext>
            </a:extLst>
          </p:cNvPr>
          <p:cNvSpPr txBox="1"/>
          <p:nvPr userDrawn="1"/>
        </p:nvSpPr>
        <p:spPr>
          <a:xfrm>
            <a:off x="2815182" y="6309407"/>
            <a:ext cx="108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Literatura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337AAA-71C4-E071-917A-5057A700A10C}"/>
              </a:ext>
            </a:extLst>
          </p:cNvPr>
          <p:cNvSpPr txBox="1"/>
          <p:nvPr userDrawn="1"/>
        </p:nvSpPr>
        <p:spPr>
          <a:xfrm>
            <a:off x="4620773" y="6309407"/>
            <a:ext cx="14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</a:t>
            </a:r>
            <a:r>
              <a:rPr lang="pt-BR" sz="1400">
                <a:latin typeface="Abadi" panose="020B0604020104020204" pitchFamily="34" charset="0"/>
              </a:rPr>
              <a:t> </a:t>
            </a:r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microeconômico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FBCCB-392E-A60B-233D-F2EED0D0AD7B}"/>
              </a:ext>
            </a:extLst>
          </p:cNvPr>
          <p:cNvSpPr txBox="1"/>
          <p:nvPr userDrawn="1"/>
        </p:nvSpPr>
        <p:spPr>
          <a:xfrm>
            <a:off x="10455564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Limitações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75A85B-C148-86ED-9477-20D8B1BCD340}"/>
              </a:ext>
            </a:extLst>
          </p:cNvPr>
          <p:cNvSpPr txBox="1"/>
          <p:nvPr userDrawn="1"/>
        </p:nvSpPr>
        <p:spPr>
          <a:xfrm>
            <a:off x="8748746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Resultado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87087D2-EC8A-11BC-B510-608F49032F55}"/>
              </a:ext>
            </a:extLst>
          </p:cNvPr>
          <p:cNvSpPr/>
          <p:nvPr userDrawn="1"/>
        </p:nvSpPr>
        <p:spPr>
          <a:xfrm>
            <a:off x="212436" y="203200"/>
            <a:ext cx="101600" cy="4987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56E05C-B963-3016-7B2C-2AA207107B61}"/>
              </a:ext>
            </a:extLst>
          </p:cNvPr>
          <p:cNvSpPr txBox="1"/>
          <p:nvPr userDrawn="1"/>
        </p:nvSpPr>
        <p:spPr>
          <a:xfrm>
            <a:off x="6785972" y="6309407"/>
            <a:ext cx="12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 econométrico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99-2821-FB66-B45E-6908A4419188}"/>
              </a:ext>
            </a:extLst>
          </p:cNvPr>
          <p:cNvSpPr txBox="1">
            <a:spLocks/>
          </p:cNvSpPr>
          <p:nvPr userDrawn="1"/>
        </p:nvSpPr>
        <p:spPr>
          <a:xfrm>
            <a:off x="366136" y="210994"/>
            <a:ext cx="11090275" cy="4817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6DB1A-8E57-2CAB-C8A2-B9B7312BB065}"/>
              </a:ext>
            </a:extLst>
          </p:cNvPr>
          <p:cNvSpPr txBox="1"/>
          <p:nvPr userDrawn="1"/>
        </p:nvSpPr>
        <p:spPr>
          <a:xfrm>
            <a:off x="366136" y="267614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Modelo Micro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B243F19-A757-0EE5-A085-553BD7C5E3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86" y="268195"/>
            <a:ext cx="1190625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76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3B804761-5E03-2380-5594-52618573D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39A342F-D9F2-56F1-7F8D-0DE91C079076}"/>
              </a:ext>
            </a:extLst>
          </p:cNvPr>
          <p:cNvCxnSpPr>
            <a:cxnSpLocks/>
          </p:cNvCxnSpPr>
          <p:nvPr userDrawn="1"/>
        </p:nvCxnSpPr>
        <p:spPr>
          <a:xfrm>
            <a:off x="0" y="6234545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3C2AD7-075F-4DA4-CD5A-330819FA67B4}"/>
              </a:ext>
            </a:extLst>
          </p:cNvPr>
          <p:cNvSpPr/>
          <p:nvPr userDrawn="1"/>
        </p:nvSpPr>
        <p:spPr>
          <a:xfrm>
            <a:off x="6640400" y="6234545"/>
            <a:ext cx="1533236" cy="45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20166-769A-96AF-50C7-95C591FAC37C}"/>
              </a:ext>
            </a:extLst>
          </p:cNvPr>
          <p:cNvSpPr txBox="1"/>
          <p:nvPr userDrawn="1"/>
        </p:nvSpPr>
        <p:spPr>
          <a:xfrm>
            <a:off x="1108362" y="6309407"/>
            <a:ext cx="9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Motivação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EB243-EB4B-2F90-AB34-480BC041FF03}"/>
              </a:ext>
            </a:extLst>
          </p:cNvPr>
          <p:cNvSpPr txBox="1"/>
          <p:nvPr userDrawn="1"/>
        </p:nvSpPr>
        <p:spPr>
          <a:xfrm>
            <a:off x="2815182" y="6309407"/>
            <a:ext cx="108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Literatura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337AAA-71C4-E071-917A-5057A700A10C}"/>
              </a:ext>
            </a:extLst>
          </p:cNvPr>
          <p:cNvSpPr txBox="1"/>
          <p:nvPr userDrawn="1"/>
        </p:nvSpPr>
        <p:spPr>
          <a:xfrm>
            <a:off x="4620773" y="6309407"/>
            <a:ext cx="14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</a:t>
            </a:r>
            <a:r>
              <a:rPr lang="pt-BR" sz="1400">
                <a:latin typeface="Abadi" panose="020B0604020104020204" pitchFamily="34" charset="0"/>
              </a:rPr>
              <a:t> </a:t>
            </a:r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microeconômico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FBCCB-392E-A60B-233D-F2EED0D0AD7B}"/>
              </a:ext>
            </a:extLst>
          </p:cNvPr>
          <p:cNvSpPr txBox="1"/>
          <p:nvPr userDrawn="1"/>
        </p:nvSpPr>
        <p:spPr>
          <a:xfrm>
            <a:off x="10455564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Limitações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75A85B-C148-86ED-9477-20D8B1BCD340}"/>
              </a:ext>
            </a:extLst>
          </p:cNvPr>
          <p:cNvSpPr txBox="1"/>
          <p:nvPr userDrawn="1"/>
        </p:nvSpPr>
        <p:spPr>
          <a:xfrm>
            <a:off x="8748746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Resultado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87087D2-EC8A-11BC-B510-608F49032F55}"/>
              </a:ext>
            </a:extLst>
          </p:cNvPr>
          <p:cNvSpPr/>
          <p:nvPr userDrawn="1"/>
        </p:nvSpPr>
        <p:spPr>
          <a:xfrm>
            <a:off x="212436" y="203200"/>
            <a:ext cx="101600" cy="4987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56E05C-B963-3016-7B2C-2AA207107B61}"/>
              </a:ext>
            </a:extLst>
          </p:cNvPr>
          <p:cNvSpPr txBox="1"/>
          <p:nvPr userDrawn="1"/>
        </p:nvSpPr>
        <p:spPr>
          <a:xfrm>
            <a:off x="6785972" y="6309407"/>
            <a:ext cx="12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 econométrico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99-2821-FB66-B45E-6908A4419188}"/>
              </a:ext>
            </a:extLst>
          </p:cNvPr>
          <p:cNvSpPr txBox="1">
            <a:spLocks/>
          </p:cNvSpPr>
          <p:nvPr userDrawn="1"/>
        </p:nvSpPr>
        <p:spPr>
          <a:xfrm>
            <a:off x="366136" y="210994"/>
            <a:ext cx="11090275" cy="4817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6DB1A-8E57-2CAB-C8A2-B9B7312BB065}"/>
              </a:ext>
            </a:extLst>
          </p:cNvPr>
          <p:cNvSpPr txBox="1"/>
          <p:nvPr userDrawn="1"/>
        </p:nvSpPr>
        <p:spPr>
          <a:xfrm>
            <a:off x="366136" y="267614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Modelo Econométrico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77A24CBC-1298-516D-8BA3-42289361F8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86" y="268195"/>
            <a:ext cx="1190625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57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3B804761-5E03-2380-5594-52618573D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39A342F-D9F2-56F1-7F8D-0DE91C079076}"/>
              </a:ext>
            </a:extLst>
          </p:cNvPr>
          <p:cNvCxnSpPr>
            <a:cxnSpLocks/>
          </p:cNvCxnSpPr>
          <p:nvPr userDrawn="1"/>
        </p:nvCxnSpPr>
        <p:spPr>
          <a:xfrm>
            <a:off x="0" y="6234545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3C2AD7-075F-4DA4-CD5A-330819FA67B4}"/>
              </a:ext>
            </a:extLst>
          </p:cNvPr>
          <p:cNvSpPr/>
          <p:nvPr userDrawn="1"/>
        </p:nvSpPr>
        <p:spPr>
          <a:xfrm>
            <a:off x="8475198" y="6240244"/>
            <a:ext cx="1533236" cy="45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20166-769A-96AF-50C7-95C591FAC37C}"/>
              </a:ext>
            </a:extLst>
          </p:cNvPr>
          <p:cNvSpPr txBox="1"/>
          <p:nvPr userDrawn="1"/>
        </p:nvSpPr>
        <p:spPr>
          <a:xfrm>
            <a:off x="1108362" y="6309407"/>
            <a:ext cx="9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Motivação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EB243-EB4B-2F90-AB34-480BC041FF03}"/>
              </a:ext>
            </a:extLst>
          </p:cNvPr>
          <p:cNvSpPr txBox="1"/>
          <p:nvPr userDrawn="1"/>
        </p:nvSpPr>
        <p:spPr>
          <a:xfrm>
            <a:off x="2815182" y="6309407"/>
            <a:ext cx="108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Literatura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337AAA-71C4-E071-917A-5057A700A10C}"/>
              </a:ext>
            </a:extLst>
          </p:cNvPr>
          <p:cNvSpPr txBox="1"/>
          <p:nvPr userDrawn="1"/>
        </p:nvSpPr>
        <p:spPr>
          <a:xfrm>
            <a:off x="4620773" y="6309407"/>
            <a:ext cx="14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</a:t>
            </a:r>
            <a:r>
              <a:rPr lang="pt-BR" sz="1400">
                <a:latin typeface="Abadi" panose="020B0604020104020204" pitchFamily="34" charset="0"/>
              </a:rPr>
              <a:t> </a:t>
            </a:r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microeconômico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FBCCB-392E-A60B-233D-F2EED0D0AD7B}"/>
              </a:ext>
            </a:extLst>
          </p:cNvPr>
          <p:cNvSpPr txBox="1"/>
          <p:nvPr userDrawn="1"/>
        </p:nvSpPr>
        <p:spPr>
          <a:xfrm>
            <a:off x="10455564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Limitações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75A85B-C148-86ED-9477-20D8B1BCD340}"/>
              </a:ext>
            </a:extLst>
          </p:cNvPr>
          <p:cNvSpPr txBox="1"/>
          <p:nvPr userDrawn="1"/>
        </p:nvSpPr>
        <p:spPr>
          <a:xfrm>
            <a:off x="8748746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Resultado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87087D2-EC8A-11BC-B510-608F49032F55}"/>
              </a:ext>
            </a:extLst>
          </p:cNvPr>
          <p:cNvSpPr/>
          <p:nvPr userDrawn="1"/>
        </p:nvSpPr>
        <p:spPr>
          <a:xfrm>
            <a:off x="212436" y="203200"/>
            <a:ext cx="101600" cy="4987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56E05C-B963-3016-7B2C-2AA207107B61}"/>
              </a:ext>
            </a:extLst>
          </p:cNvPr>
          <p:cNvSpPr txBox="1"/>
          <p:nvPr userDrawn="1"/>
        </p:nvSpPr>
        <p:spPr>
          <a:xfrm>
            <a:off x="6785972" y="6309407"/>
            <a:ext cx="12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 econométrico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99-2821-FB66-B45E-6908A4419188}"/>
              </a:ext>
            </a:extLst>
          </p:cNvPr>
          <p:cNvSpPr txBox="1">
            <a:spLocks/>
          </p:cNvSpPr>
          <p:nvPr userDrawn="1"/>
        </p:nvSpPr>
        <p:spPr>
          <a:xfrm>
            <a:off x="366136" y="210994"/>
            <a:ext cx="11090275" cy="4817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6DB1A-8E57-2CAB-C8A2-B9B7312BB065}"/>
              </a:ext>
            </a:extLst>
          </p:cNvPr>
          <p:cNvSpPr txBox="1"/>
          <p:nvPr userDrawn="1"/>
        </p:nvSpPr>
        <p:spPr>
          <a:xfrm>
            <a:off x="366136" y="267614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Conclusão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8D328C3C-B6DB-8454-44A1-A84B54F8A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86" y="268195"/>
            <a:ext cx="1190625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70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3B804761-5E03-2380-5594-52618573D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39A342F-D9F2-56F1-7F8D-0DE91C079076}"/>
              </a:ext>
            </a:extLst>
          </p:cNvPr>
          <p:cNvCxnSpPr>
            <a:cxnSpLocks/>
          </p:cNvCxnSpPr>
          <p:nvPr userDrawn="1"/>
        </p:nvCxnSpPr>
        <p:spPr>
          <a:xfrm>
            <a:off x="0" y="6234545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3C2AD7-075F-4DA4-CD5A-330819FA67B4}"/>
              </a:ext>
            </a:extLst>
          </p:cNvPr>
          <p:cNvSpPr/>
          <p:nvPr userDrawn="1"/>
        </p:nvSpPr>
        <p:spPr>
          <a:xfrm>
            <a:off x="10182016" y="6239880"/>
            <a:ext cx="1533236" cy="45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620166-769A-96AF-50C7-95C591FAC37C}"/>
              </a:ext>
            </a:extLst>
          </p:cNvPr>
          <p:cNvSpPr txBox="1"/>
          <p:nvPr userDrawn="1"/>
        </p:nvSpPr>
        <p:spPr>
          <a:xfrm>
            <a:off x="1108362" y="6309407"/>
            <a:ext cx="98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Motivação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EB243-EB4B-2F90-AB34-480BC041FF03}"/>
              </a:ext>
            </a:extLst>
          </p:cNvPr>
          <p:cNvSpPr txBox="1"/>
          <p:nvPr userDrawn="1"/>
        </p:nvSpPr>
        <p:spPr>
          <a:xfrm>
            <a:off x="2815182" y="6309407"/>
            <a:ext cx="108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Literatura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337AAA-71C4-E071-917A-5057A700A10C}"/>
              </a:ext>
            </a:extLst>
          </p:cNvPr>
          <p:cNvSpPr txBox="1"/>
          <p:nvPr userDrawn="1"/>
        </p:nvSpPr>
        <p:spPr>
          <a:xfrm>
            <a:off x="4620773" y="6309407"/>
            <a:ext cx="14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</a:t>
            </a:r>
            <a:r>
              <a:rPr lang="pt-BR" sz="1400">
                <a:latin typeface="Abadi" panose="020B0604020104020204" pitchFamily="34" charset="0"/>
              </a:rPr>
              <a:t> </a:t>
            </a:r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microeconômico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FBCCB-392E-A60B-233D-F2EED0D0AD7B}"/>
              </a:ext>
            </a:extLst>
          </p:cNvPr>
          <p:cNvSpPr txBox="1"/>
          <p:nvPr userDrawn="1"/>
        </p:nvSpPr>
        <p:spPr>
          <a:xfrm>
            <a:off x="10455564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Limitações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75A85B-C148-86ED-9477-20D8B1BCD340}"/>
              </a:ext>
            </a:extLst>
          </p:cNvPr>
          <p:cNvSpPr txBox="1"/>
          <p:nvPr userDrawn="1"/>
        </p:nvSpPr>
        <p:spPr>
          <a:xfrm>
            <a:off x="8748746" y="6309407"/>
            <a:ext cx="98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Resultado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87087D2-EC8A-11BC-B510-608F49032F55}"/>
              </a:ext>
            </a:extLst>
          </p:cNvPr>
          <p:cNvSpPr/>
          <p:nvPr userDrawn="1"/>
        </p:nvSpPr>
        <p:spPr>
          <a:xfrm>
            <a:off x="212436" y="203200"/>
            <a:ext cx="101600" cy="4987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56E05C-B963-3016-7B2C-2AA207107B61}"/>
              </a:ext>
            </a:extLst>
          </p:cNvPr>
          <p:cNvSpPr txBox="1"/>
          <p:nvPr userDrawn="1"/>
        </p:nvSpPr>
        <p:spPr>
          <a:xfrm>
            <a:off x="6785972" y="6309407"/>
            <a:ext cx="12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badi" panose="020B0604020104020204" pitchFamily="34" charset="0"/>
              </a:rPr>
              <a:t>Modelo econométrico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2799-2821-FB66-B45E-6908A4419188}"/>
              </a:ext>
            </a:extLst>
          </p:cNvPr>
          <p:cNvSpPr txBox="1">
            <a:spLocks/>
          </p:cNvSpPr>
          <p:nvPr userDrawn="1"/>
        </p:nvSpPr>
        <p:spPr>
          <a:xfrm>
            <a:off x="366136" y="210994"/>
            <a:ext cx="11090275" cy="4817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6DB1A-8E57-2CAB-C8A2-B9B7312BB065}"/>
              </a:ext>
            </a:extLst>
          </p:cNvPr>
          <p:cNvSpPr txBox="1"/>
          <p:nvPr userDrawn="1"/>
        </p:nvSpPr>
        <p:spPr>
          <a:xfrm>
            <a:off x="366136" y="267614"/>
            <a:ext cx="31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O Que Poderia Melhorar?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0F99483-9419-2411-721A-78C9FA259B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86" y="268195"/>
            <a:ext cx="1190625" cy="4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3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60.png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1.pn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8.pn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5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F_7B54B09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2_7C1C618C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22_15900D4B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microsoft.com/office/2018/10/relationships/comments" Target="../comments/modernComment_13A_D50AA9CC.xml"/><Relationship Id="rId7" Type="http://schemas.openxmlformats.org/officeDocument/2006/relationships/image" Target="../media/image88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90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1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E_8EE67BC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140-6736(19)32422-5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i.org/10.1162/0033553005548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93/pan/mpr013" TargetMode="Externa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6_1EF07D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5_17EA70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B78630D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181950" y="-95688"/>
            <a:ext cx="2214112" cy="70449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6A9C5D-2E35-5D34-B0D1-D0D15BA8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92" y="-1208"/>
            <a:ext cx="10262557" cy="686041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3E6FE1-0824-FDDA-C1C9-6D4646FE45CC}"/>
              </a:ext>
            </a:extLst>
          </p:cNvPr>
          <p:cNvSpPr/>
          <p:nvPr/>
        </p:nvSpPr>
        <p:spPr>
          <a:xfrm>
            <a:off x="1935192" y="5030635"/>
            <a:ext cx="10262557" cy="1121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>
                <a:latin typeface="Calibri"/>
                <a:cs typeface="Calibri"/>
              </a:rPr>
              <a:t>Permissão para Amar: O Caso pelo Casamento Gay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4F343A-4849-084B-B715-531EB09F06A4}"/>
              </a:ext>
            </a:extLst>
          </p:cNvPr>
          <p:cNvSpPr txBox="1"/>
          <p:nvPr/>
        </p:nvSpPr>
        <p:spPr>
          <a:xfrm>
            <a:off x="5442" y="5277584"/>
            <a:ext cx="1984773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João </a:t>
            </a:r>
            <a:r>
              <a:rPr lang="pt-BR" b="1" err="1"/>
              <a:t>Casella</a:t>
            </a:r>
            <a:endParaRPr lang="pt-BR" b="1"/>
          </a:p>
          <a:p>
            <a:r>
              <a:rPr lang="pt-BR" b="1"/>
              <a:t>João Gomes</a:t>
            </a:r>
          </a:p>
          <a:p>
            <a:r>
              <a:rPr lang="pt-BR" b="1"/>
              <a:t>Pedro </a:t>
            </a:r>
            <a:r>
              <a:rPr lang="pt-BR" b="1" err="1"/>
              <a:t>Ongaratto</a:t>
            </a:r>
            <a:endParaRPr lang="pt-BR" b="1"/>
          </a:p>
          <a:p>
            <a:r>
              <a:rPr lang="pt-BR" b="1"/>
              <a:t>Pedro Xavier</a:t>
            </a:r>
          </a:p>
          <a:p>
            <a:r>
              <a:rPr lang="pt-BR" b="1"/>
              <a:t>Victor Alves</a:t>
            </a: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43B2C519-DA88-13A9-4762-FA82D50E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57" y="781892"/>
            <a:ext cx="1260662" cy="47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2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359AFF49-C3FB-828D-79F5-2E7DA579C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2124D27-D6EE-A332-7D23-4DA6919F1BA7}"/>
              </a:ext>
            </a:extLst>
          </p:cNvPr>
          <p:cNvGrpSpPr/>
          <p:nvPr/>
        </p:nvGrpSpPr>
        <p:grpSpPr>
          <a:xfrm>
            <a:off x="2783957" y="2850174"/>
            <a:ext cx="1767594" cy="1144437"/>
            <a:chOff x="4609381" y="4518244"/>
            <a:chExt cx="1767594" cy="1144437"/>
          </a:xfrm>
        </p:grpSpPr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8F94DC46-24EB-2CF1-EE88-275C6A080FB6}"/>
                </a:ext>
              </a:extLst>
            </p:cNvPr>
            <p:cNvCxnSpPr/>
            <p:nvPr/>
          </p:nvCxnSpPr>
          <p:spPr>
            <a:xfrm>
              <a:off x="6360320" y="4518244"/>
              <a:ext cx="16655" cy="1144437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Imagem 18">
              <a:extLst>
                <a:ext uri="{FF2B5EF4-FFF2-40B4-BE49-F238E27FC236}">
                  <a16:creationId xmlns:a16="http://schemas.microsoft.com/office/drawing/2014/main" id="{CC0796E4-905F-E62B-82B1-D020D8E1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381" y="4577862"/>
              <a:ext cx="1492370" cy="1023447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FE6286-B1DC-E936-3A85-9B4719AA7069}"/>
              </a:ext>
            </a:extLst>
          </p:cNvPr>
          <p:cNvGrpSpPr/>
          <p:nvPr/>
        </p:nvGrpSpPr>
        <p:grpSpPr>
          <a:xfrm>
            <a:off x="4965827" y="4592732"/>
            <a:ext cx="1664803" cy="1130060"/>
            <a:chOff x="7835755" y="2871157"/>
            <a:chExt cx="1664803" cy="1130060"/>
          </a:xfrm>
        </p:grpSpPr>
        <p:pic>
          <p:nvPicPr>
            <p:cNvPr id="20" name="Imagem 8">
              <a:extLst>
                <a:ext uri="{FF2B5EF4-FFF2-40B4-BE49-F238E27FC236}">
                  <a16:creationId xmlns:a16="http://schemas.microsoft.com/office/drawing/2014/main" id="{200A724C-33A3-A4A2-DD92-185DA376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755" y="2929000"/>
              <a:ext cx="1523810" cy="1000000"/>
            </a:xfrm>
            <a:prstGeom prst="rect">
              <a:avLst/>
            </a:prstGeom>
          </p:spPr>
        </p:pic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1A830E5E-5AFC-C5FE-C44F-4A752BD7B1FC}"/>
                </a:ext>
              </a:extLst>
            </p:cNvPr>
            <p:cNvCxnSpPr>
              <a:cxnSpLocks/>
            </p:cNvCxnSpPr>
            <p:nvPr/>
          </p:nvCxnSpPr>
          <p:spPr>
            <a:xfrm>
              <a:off x="9491932" y="2871157"/>
              <a:ext cx="8626" cy="1130060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m 3">
            <a:extLst>
              <a:ext uri="{FF2B5EF4-FFF2-40B4-BE49-F238E27FC236}">
                <a16:creationId xmlns:a16="http://schemas.microsoft.com/office/drawing/2014/main" id="{4B1EDEE8-E406-0B35-8554-859AFEC6F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D42B4A6-B84C-EE4E-2BE7-DC6EAFCAE48C}"/>
              </a:ext>
            </a:extLst>
          </p:cNvPr>
          <p:cNvGrpSpPr/>
          <p:nvPr/>
        </p:nvGrpSpPr>
        <p:grpSpPr>
          <a:xfrm>
            <a:off x="7936244" y="2850709"/>
            <a:ext cx="1758822" cy="1144437"/>
            <a:chOff x="1078672" y="2856781"/>
            <a:chExt cx="1758822" cy="1144437"/>
          </a:xfrm>
        </p:grpSpPr>
        <p:pic>
          <p:nvPicPr>
            <p:cNvPr id="35" name="Imagem 7">
              <a:extLst>
                <a:ext uri="{FF2B5EF4-FFF2-40B4-BE49-F238E27FC236}">
                  <a16:creationId xmlns:a16="http://schemas.microsoft.com/office/drawing/2014/main" id="{54386009-E1AF-0F35-8098-9938D8AA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672" y="2914623"/>
              <a:ext cx="1609524" cy="1000000"/>
            </a:xfrm>
            <a:prstGeom prst="rect">
              <a:avLst/>
            </a:prstGeom>
          </p:spPr>
        </p:pic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3C5F0073-A839-9411-8B80-9093032439D6}"/>
                </a:ext>
              </a:extLst>
            </p:cNvPr>
            <p:cNvCxnSpPr/>
            <p:nvPr/>
          </p:nvCxnSpPr>
          <p:spPr>
            <a:xfrm>
              <a:off x="2820839" y="2856781"/>
              <a:ext cx="16655" cy="1144437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Seta: Dobrada para Cima 24">
            <a:extLst>
              <a:ext uri="{FF2B5EF4-FFF2-40B4-BE49-F238E27FC236}">
                <a16:creationId xmlns:a16="http://schemas.microsoft.com/office/drawing/2014/main" id="{44298C71-EA6E-64D3-2814-1A605249B2DC}"/>
              </a:ext>
            </a:extLst>
          </p:cNvPr>
          <p:cNvSpPr/>
          <p:nvPr/>
        </p:nvSpPr>
        <p:spPr>
          <a:xfrm rot="5400000">
            <a:off x="3225847" y="4547037"/>
            <a:ext cx="919664" cy="830481"/>
          </a:xfrm>
          <a:prstGeom prst="bentUpArrow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Dobrada para Cima 25">
            <a:extLst>
              <a:ext uri="{FF2B5EF4-FFF2-40B4-BE49-F238E27FC236}">
                <a16:creationId xmlns:a16="http://schemas.microsoft.com/office/drawing/2014/main" id="{280DD544-FB62-B32B-17EF-115D4844A31B}"/>
              </a:ext>
            </a:extLst>
          </p:cNvPr>
          <p:cNvSpPr/>
          <p:nvPr/>
        </p:nvSpPr>
        <p:spPr>
          <a:xfrm>
            <a:off x="9252574" y="4596517"/>
            <a:ext cx="919664" cy="830481"/>
          </a:xfrm>
          <a:prstGeom prst="bentUpArrow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DFE4622-1D53-F0A5-BC69-18789F46CF5C}"/>
              </a:ext>
            </a:extLst>
          </p:cNvPr>
          <p:cNvSpPr/>
          <p:nvPr/>
        </p:nvSpPr>
        <p:spPr>
          <a:xfrm>
            <a:off x="4450030" y="4326328"/>
            <a:ext cx="4318659" cy="1646711"/>
          </a:xfrm>
          <a:prstGeom prst="rect">
            <a:avLst/>
          </a:prstGeom>
          <a:noFill/>
          <a:ln w="28575">
            <a:solidFill>
              <a:srgbClr val="339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C2B2D49-F60F-DEDD-CA4E-F70BE64D0388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7355FB-59D4-0FE4-AD25-029F434CAD31}"/>
                  </a:ext>
                </a:extLst>
              </p:cNvPr>
              <p:cNvSpPr txBox="1"/>
              <p:nvPr/>
            </p:nvSpPr>
            <p:spPr>
              <a:xfrm>
                <a:off x="9695066" y="3625279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7355FB-59D4-0FE4-AD25-029F434CA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066" y="3625279"/>
                <a:ext cx="334999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1A46DEA-1E26-A934-53DE-569A19509BD7}"/>
                  </a:ext>
                </a:extLst>
              </p:cNvPr>
              <p:cNvSpPr txBox="1"/>
              <p:nvPr/>
            </p:nvSpPr>
            <p:spPr>
              <a:xfrm>
                <a:off x="6639792" y="5366717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1A46DEA-1E26-A934-53DE-569A1950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92" y="5366717"/>
                <a:ext cx="3349997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4F1457C-3CFA-62D8-B70F-C3440D8217CF}"/>
                  </a:ext>
                </a:extLst>
              </p:cNvPr>
              <p:cNvSpPr txBox="1"/>
              <p:nvPr/>
            </p:nvSpPr>
            <p:spPr>
              <a:xfrm>
                <a:off x="4551551" y="3647945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4F1457C-3CFA-62D8-B70F-C3440D821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51" y="3647945"/>
                <a:ext cx="3349997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359AFF49-C3FB-828D-79F5-2E7DA579C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D5BB90A-845B-F06E-6B9F-9DDB02670F26}"/>
                  </a:ext>
                </a:extLst>
              </p:cNvPr>
              <p:cNvSpPr txBox="1"/>
              <p:nvPr/>
            </p:nvSpPr>
            <p:spPr>
              <a:xfrm>
                <a:off x="4093750" y="3268305"/>
                <a:ext cx="6010179" cy="1580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5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𝛷</m:t>
                          </m:r>
                        </m:den>
                      </m:f>
                      <m:r>
                        <a:rPr lang="pt-BR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5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pt-BR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pt-B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𝛷</m:t>
                          </m:r>
                        </m:den>
                      </m:f>
                      <m:r>
                        <a:rPr lang="pt-BR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36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D5BB90A-845B-F06E-6B9F-9DDB0267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50" y="3268305"/>
                <a:ext cx="6010179" cy="1580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m 3">
            <a:extLst>
              <a:ext uri="{FF2B5EF4-FFF2-40B4-BE49-F238E27FC236}">
                <a16:creationId xmlns:a16="http://schemas.microsoft.com/office/drawing/2014/main" id="{4B1EDEE8-E406-0B35-8554-859AFEC6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2C119F-0E20-3667-6CD6-7D2B1C518D6A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</p:spTree>
    <p:extLst>
      <p:ext uri="{BB962C8B-B14F-4D97-AF65-F5344CB8AC3E}">
        <p14:creationId xmlns:p14="http://schemas.microsoft.com/office/powerpoint/2010/main" val="266125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359AFF49-C3FB-828D-79F5-2E7DA579C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30" name="Imagem 3">
            <a:extLst>
              <a:ext uri="{FF2B5EF4-FFF2-40B4-BE49-F238E27FC236}">
                <a16:creationId xmlns:a16="http://schemas.microsoft.com/office/drawing/2014/main" id="{4B1EDEE8-E406-0B35-8554-859AFEC6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E843F120-1290-B2F2-14AE-39BC39632205}"/>
              </a:ext>
            </a:extLst>
          </p:cNvPr>
          <p:cNvSpPr/>
          <p:nvPr/>
        </p:nvSpPr>
        <p:spPr>
          <a:xfrm>
            <a:off x="2056087" y="206554"/>
            <a:ext cx="10031955" cy="6065520"/>
          </a:xfrm>
          <a:prstGeom prst="rect">
            <a:avLst/>
          </a:prstGeom>
          <a:solidFill>
            <a:srgbClr val="E4F0FC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B44257E-A391-C604-9481-A109F15557FB}"/>
              </a:ext>
            </a:extLst>
          </p:cNvPr>
          <p:cNvSpPr/>
          <p:nvPr/>
        </p:nvSpPr>
        <p:spPr>
          <a:xfrm>
            <a:off x="3110082" y="1888745"/>
            <a:ext cx="7702913" cy="4248180"/>
          </a:xfrm>
          <a:prstGeom prst="rect">
            <a:avLst/>
          </a:prstGeom>
          <a:solidFill>
            <a:srgbClr val="E4F0FC"/>
          </a:solidFill>
          <a:ln>
            <a:noFill/>
          </a:ln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8D8F230-D0AA-6645-67DA-41086F909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88" y="2247251"/>
            <a:ext cx="6138332" cy="727092"/>
          </a:xfrm>
          <a:prstGeom prst="rect">
            <a:avLst/>
          </a:prstGeom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3E80E987-53C6-0BF8-92C2-C64C3AC21275}"/>
              </a:ext>
            </a:extLst>
          </p:cNvPr>
          <p:cNvCxnSpPr>
            <a:cxnSpLocks/>
          </p:cNvCxnSpPr>
          <p:nvPr/>
        </p:nvCxnSpPr>
        <p:spPr>
          <a:xfrm flipV="1">
            <a:off x="5907432" y="3618081"/>
            <a:ext cx="0" cy="11045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08717517-A0B9-E89F-6CA9-E162ACDE9A7B}"/>
              </a:ext>
            </a:extLst>
          </p:cNvPr>
          <p:cNvSpPr/>
          <p:nvPr/>
        </p:nvSpPr>
        <p:spPr>
          <a:xfrm>
            <a:off x="6263786" y="4037054"/>
            <a:ext cx="1348019" cy="225784"/>
          </a:xfrm>
          <a:prstGeom prst="rightArrow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DDEE496-71FE-15AB-AD23-1CC8FEC796A7}"/>
              </a:ext>
            </a:extLst>
          </p:cNvPr>
          <p:cNvCxnSpPr>
            <a:cxnSpLocks/>
          </p:cNvCxnSpPr>
          <p:nvPr/>
        </p:nvCxnSpPr>
        <p:spPr>
          <a:xfrm>
            <a:off x="9060717" y="3699542"/>
            <a:ext cx="0" cy="105671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77255F1-E6B8-AF4B-0244-2E400637079A}"/>
                  </a:ext>
                </a:extLst>
              </p:cNvPr>
              <p:cNvSpPr txBox="1"/>
              <p:nvPr/>
            </p:nvSpPr>
            <p:spPr>
              <a:xfrm>
                <a:off x="3147320" y="5723511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77255F1-E6B8-AF4B-0244-2E400637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320" y="5723511"/>
                <a:ext cx="334999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719DD0BD-D420-B74D-1318-D6FF363DB252}"/>
                  </a:ext>
                </a:extLst>
              </p:cNvPr>
              <p:cNvSpPr txBox="1"/>
              <p:nvPr/>
            </p:nvSpPr>
            <p:spPr>
              <a:xfrm>
                <a:off x="4465592" y="3239314"/>
                <a:ext cx="1076624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5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pt-BR" sz="1150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719DD0BD-D420-B74D-1318-D6FF363DB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592" y="3239314"/>
                <a:ext cx="1076624" cy="1862048"/>
              </a:xfrm>
              <a:prstGeom prst="rect">
                <a:avLst/>
              </a:prstGeom>
              <a:blipFill>
                <a:blip r:embed="rId6"/>
                <a:stretch>
                  <a:fillRect r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8CB52818-F54E-9767-8E75-3ECD2AC79595}"/>
                  </a:ext>
                </a:extLst>
              </p:cNvPr>
              <p:cNvSpPr txBox="1"/>
              <p:nvPr/>
            </p:nvSpPr>
            <p:spPr>
              <a:xfrm>
                <a:off x="7788112" y="3225628"/>
                <a:ext cx="1076624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1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1150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8CB52818-F54E-9767-8E75-3ECD2AC7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2" y="3225628"/>
                <a:ext cx="1076624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62E08459-1EBE-34D2-CF1E-F29028512938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</p:spTree>
    <p:extLst>
      <p:ext uri="{BB962C8B-B14F-4D97-AF65-F5344CB8AC3E}">
        <p14:creationId xmlns:p14="http://schemas.microsoft.com/office/powerpoint/2010/main" val="263694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gradFill>
            <a:gsLst>
              <a:gs pos="55000">
                <a:srgbClr val="00A7AF"/>
              </a:gs>
              <a:gs pos="100000">
                <a:srgbClr val="E8D5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359AFF49-C3FB-828D-79F5-2E7DA579C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B57D4B7-9696-AE11-7C00-043AEEAB4B6C}"/>
              </a:ext>
            </a:extLst>
          </p:cNvPr>
          <p:cNvSpPr txBox="1"/>
          <p:nvPr/>
        </p:nvSpPr>
        <p:spPr>
          <a:xfrm>
            <a:off x="4618092" y="592854"/>
            <a:ext cx="496149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Hipótese</a:t>
            </a:r>
            <a:r>
              <a:rPr lang="pt-BR" sz="4000" b="1">
                <a:solidFill>
                  <a:schemeClr val="bg1"/>
                </a:solidFill>
              </a:rPr>
              <a:t> </a:t>
            </a:r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Econômica</a:t>
            </a:r>
            <a:endParaRPr lang="pt-BR" sz="4000" b="1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F8B3E6-B03A-8DED-F056-8A0BA6891F8A}"/>
              </a:ext>
            </a:extLst>
          </p:cNvPr>
          <p:cNvSpPr txBox="1"/>
          <p:nvPr/>
        </p:nvSpPr>
        <p:spPr>
          <a:xfrm>
            <a:off x="2045016" y="1768997"/>
            <a:ext cx="69944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chemeClr val="bg1"/>
                </a:solidFill>
                <a:ea typeface="+mn-lt"/>
                <a:cs typeface="+mn-lt"/>
              </a:rPr>
              <a:t>Fundamentado pelo modelo de Akerlof e pelo nosso estudo: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9D9825-EA5C-D650-C785-87AFDC5CA734}"/>
              </a:ext>
            </a:extLst>
          </p:cNvPr>
          <p:cNvSpPr txBox="1"/>
          <p:nvPr/>
        </p:nvSpPr>
        <p:spPr>
          <a:xfrm>
            <a:off x="2451589" y="2783942"/>
            <a:ext cx="92989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solidFill>
                  <a:schemeClr val="bg1"/>
                </a:solidFill>
                <a:ea typeface="+mn-lt"/>
                <a:cs typeface="+mn-lt"/>
              </a:rPr>
              <a:t>O aumento do grau de desaprovação institucional sobre homofobia </a:t>
            </a:r>
            <a:r>
              <a:rPr lang="pt-BR" sz="3600" b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aumenta</a:t>
            </a:r>
            <a:r>
              <a:rPr lang="pt-BR" sz="3600" b="1">
                <a:solidFill>
                  <a:schemeClr val="bg1"/>
                </a:solidFill>
                <a:ea typeface="+mn-lt"/>
                <a:cs typeface="+mn-lt"/>
              </a:rPr>
              <a:t> a aceitação individual sobre homossexualidade.</a:t>
            </a: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88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7229120-9781-AE0A-8F57-D3B73254D5A6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0" cy="370800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755AFE2A-5DC7-A8E7-69D8-3F12DA61D4B2}"/>
              </a:ext>
            </a:extLst>
          </p:cNvPr>
          <p:cNvGrpSpPr/>
          <p:nvPr/>
        </p:nvGrpSpPr>
        <p:grpSpPr>
          <a:xfrm>
            <a:off x="2186687" y="2291325"/>
            <a:ext cx="4620411" cy="2722721"/>
            <a:chOff x="2130658" y="2347354"/>
            <a:chExt cx="4620411" cy="2722721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6222D67-2A27-DBB2-5086-58825AB8C2E8}"/>
                </a:ext>
              </a:extLst>
            </p:cNvPr>
            <p:cNvGrpSpPr/>
            <p:nvPr/>
          </p:nvGrpSpPr>
          <p:grpSpPr>
            <a:xfrm>
              <a:off x="2136947" y="2347354"/>
              <a:ext cx="4614122" cy="1180900"/>
              <a:chOff x="2136947" y="2347354"/>
              <a:chExt cx="4614122" cy="1180900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11E59-20FA-2740-AA31-A07EFCF13C53}"/>
                  </a:ext>
                </a:extLst>
              </p:cNvPr>
              <p:cNvSpPr txBox="1"/>
              <p:nvPr/>
            </p:nvSpPr>
            <p:spPr>
              <a:xfrm>
                <a:off x="2686150" y="2451036"/>
                <a:ext cx="4064919" cy="10772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As bases de dados utilizadas foram as </a:t>
                </a:r>
                <a:r>
                  <a:rPr lang="pt-BR" sz="1600" i="1" err="1">
                    <a:solidFill>
                      <a:schemeClr val="bg1"/>
                    </a:solidFill>
                  </a:rPr>
                  <a:t>cross</a:t>
                </a:r>
                <a:r>
                  <a:rPr lang="pt-BR" sz="1600" i="1">
                    <a:solidFill>
                      <a:schemeClr val="bg1"/>
                    </a:solidFill>
                  </a:rPr>
                  <a:t> </a:t>
                </a:r>
                <a:r>
                  <a:rPr lang="pt-BR" sz="1600" i="1" err="1">
                    <a:solidFill>
                      <a:schemeClr val="bg1"/>
                    </a:solidFill>
                  </a:rPr>
                  <a:t>section</a:t>
                </a:r>
                <a:r>
                  <a:rPr lang="pt-BR" sz="1600">
                    <a:solidFill>
                      <a:schemeClr val="bg1"/>
                    </a:solidFill>
                  </a:rPr>
                  <a:t> : World </a:t>
                </a:r>
                <a:r>
                  <a:rPr lang="pt-BR" sz="1600" err="1">
                    <a:solidFill>
                      <a:schemeClr val="bg1"/>
                    </a:solidFill>
                  </a:rPr>
                  <a:t>Values</a:t>
                </a:r>
                <a:r>
                  <a:rPr lang="pt-BR" sz="1600">
                    <a:solidFill>
                      <a:schemeClr val="bg1"/>
                    </a:solidFill>
                  </a:rPr>
                  <a:t> </a:t>
                </a:r>
                <a:r>
                  <a:rPr lang="pt-BR" sz="1600" err="1">
                    <a:solidFill>
                      <a:schemeClr val="bg1"/>
                    </a:solidFill>
                  </a:rPr>
                  <a:t>Survey</a:t>
                </a:r>
                <a:r>
                  <a:rPr lang="pt-BR" sz="1600">
                    <a:solidFill>
                      <a:schemeClr val="bg1"/>
                    </a:solidFill>
                  </a:rPr>
                  <a:t>  e </a:t>
                </a:r>
                <a:r>
                  <a:rPr lang="pt-BR" sz="1600" err="1">
                    <a:solidFill>
                      <a:schemeClr val="bg1"/>
                    </a:solidFill>
                  </a:rPr>
                  <a:t>European</a:t>
                </a:r>
                <a:r>
                  <a:rPr lang="pt-BR" sz="1600">
                    <a:solidFill>
                      <a:schemeClr val="bg1"/>
                    </a:solidFill>
                  </a:rPr>
                  <a:t> </a:t>
                </a:r>
                <a:r>
                  <a:rPr lang="pt-BR" sz="1600" err="1">
                    <a:solidFill>
                      <a:schemeClr val="bg1"/>
                    </a:solidFill>
                  </a:rPr>
                  <a:t>Values</a:t>
                </a:r>
                <a:r>
                  <a:rPr lang="pt-BR" sz="1600">
                    <a:solidFill>
                      <a:schemeClr val="bg1"/>
                    </a:solidFill>
                  </a:rPr>
                  <a:t> </a:t>
                </a:r>
                <a:r>
                  <a:rPr lang="pt-BR" sz="1600" err="1">
                    <a:solidFill>
                      <a:schemeClr val="bg1"/>
                    </a:solidFill>
                  </a:rPr>
                  <a:t>Survey</a:t>
                </a:r>
                <a:r>
                  <a:rPr lang="pt-BR" sz="1600">
                    <a:solidFill>
                      <a:schemeClr val="bg1"/>
                    </a:solidFill>
                  </a:rPr>
                  <a:t>, formando a </a:t>
                </a:r>
                <a:r>
                  <a:rPr lang="pt-BR" sz="1600" err="1">
                    <a:solidFill>
                      <a:schemeClr val="bg1"/>
                    </a:solidFill>
                  </a:rPr>
                  <a:t>Integrated</a:t>
                </a:r>
                <a:r>
                  <a:rPr lang="pt-BR" sz="1600">
                    <a:solidFill>
                      <a:schemeClr val="bg1"/>
                    </a:solidFill>
                  </a:rPr>
                  <a:t> </a:t>
                </a:r>
                <a:r>
                  <a:rPr lang="pt-BR" sz="1600" err="1">
                    <a:solidFill>
                      <a:schemeClr val="bg1"/>
                    </a:solidFill>
                  </a:rPr>
                  <a:t>Values</a:t>
                </a:r>
                <a:r>
                  <a:rPr lang="pt-BR" sz="1600">
                    <a:solidFill>
                      <a:schemeClr val="bg1"/>
                    </a:solidFill>
                  </a:rPr>
                  <a:t> </a:t>
                </a:r>
                <a:r>
                  <a:rPr lang="pt-BR" sz="1600" err="1">
                    <a:solidFill>
                      <a:schemeClr val="bg1"/>
                    </a:solidFill>
                  </a:rPr>
                  <a:t>Survey</a:t>
                </a:r>
                <a:r>
                  <a:rPr lang="pt-BR" sz="1600">
                    <a:solidFill>
                      <a:schemeClr val="bg1"/>
                    </a:solidFill>
                  </a:rPr>
                  <a:t>.</a:t>
                </a:r>
              </a:p>
            </p:txBody>
          </p:sp>
          <p:pic>
            <p:nvPicPr>
              <p:cNvPr id="60" name="Gráfico 59" descr="Seta: curva ligeira com preenchimento sólido">
                <a:extLst>
                  <a:ext uri="{FF2B5EF4-FFF2-40B4-BE49-F238E27FC236}">
                    <a16:creationId xmlns:a16="http://schemas.microsoft.com/office/drawing/2014/main" id="{9A2A054A-58F0-DDF2-A085-DC72AF1F0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6947" y="2347354"/>
                <a:ext cx="549501" cy="549501"/>
              </a:xfrm>
              <a:prstGeom prst="rect">
                <a:avLst/>
              </a:prstGeom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291D3FD0-2C70-F7AD-FD9E-7749A630130B}"/>
                </a:ext>
              </a:extLst>
            </p:cNvPr>
            <p:cNvGrpSpPr/>
            <p:nvPr/>
          </p:nvGrpSpPr>
          <p:grpSpPr>
            <a:xfrm>
              <a:off x="2132032" y="3708475"/>
              <a:ext cx="4614420" cy="626320"/>
              <a:chOff x="2132032" y="3708475"/>
              <a:chExt cx="4614420" cy="626320"/>
            </a:xfrm>
          </p:grpSpPr>
          <p:pic>
            <p:nvPicPr>
              <p:cNvPr id="70" name="Gráfico 69" descr="Seta: curva ligeira com preenchimento sólido">
                <a:extLst>
                  <a:ext uri="{FF2B5EF4-FFF2-40B4-BE49-F238E27FC236}">
                    <a16:creationId xmlns:a16="http://schemas.microsoft.com/office/drawing/2014/main" id="{38692308-C529-29E1-8D42-A8E043583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2032" y="3708475"/>
                <a:ext cx="549501" cy="549501"/>
              </a:xfrm>
              <a:prstGeom prst="rect">
                <a:avLst/>
              </a:prstGeom>
            </p:spPr>
          </p:pic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1CFD0ADF-3509-D734-7BA8-A6B2BC7BD9D4}"/>
                  </a:ext>
                </a:extLst>
              </p:cNvPr>
              <p:cNvSpPr txBox="1"/>
              <p:nvPr/>
            </p:nvSpPr>
            <p:spPr>
              <a:xfrm>
                <a:off x="2681533" y="3750020"/>
                <a:ext cx="4064919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 err="1">
                    <a:solidFill>
                      <a:schemeClr val="bg1"/>
                    </a:solidFill>
                  </a:rPr>
                  <a:t>Waves</a:t>
                </a:r>
                <a:r>
                  <a:rPr lang="pt-BR" sz="1600">
                    <a:solidFill>
                      <a:schemeClr val="bg1"/>
                    </a:solidFill>
                  </a:rPr>
                  <a:t> avaliadas na regressão: todas a partir da </a:t>
                </a:r>
                <a:r>
                  <a:rPr lang="pt-BR" sz="1600" err="1">
                    <a:solidFill>
                      <a:schemeClr val="bg1"/>
                    </a:solidFill>
                  </a:rPr>
                  <a:t>wave</a:t>
                </a:r>
                <a:r>
                  <a:rPr lang="pt-BR" sz="1600">
                    <a:solidFill>
                      <a:schemeClr val="bg1"/>
                    </a:solidFill>
                  </a:rPr>
                  <a:t> 4 (1999 – 2020).</a:t>
                </a:r>
              </a:p>
            </p:txBody>
          </p: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D1EDD8FC-545E-DD0E-12D0-119C8DB6C6AA}"/>
                </a:ext>
              </a:extLst>
            </p:cNvPr>
            <p:cNvGrpSpPr/>
            <p:nvPr/>
          </p:nvGrpSpPr>
          <p:grpSpPr>
            <a:xfrm>
              <a:off x="2130658" y="4520574"/>
              <a:ext cx="4569597" cy="549501"/>
              <a:chOff x="2130658" y="4520574"/>
              <a:chExt cx="4569597" cy="549501"/>
            </a:xfrm>
          </p:grpSpPr>
          <p:pic>
            <p:nvPicPr>
              <p:cNvPr id="74" name="Gráfico 73" descr="Seta: curva ligeira com preenchimento sólido">
                <a:extLst>
                  <a:ext uri="{FF2B5EF4-FFF2-40B4-BE49-F238E27FC236}">
                    <a16:creationId xmlns:a16="http://schemas.microsoft.com/office/drawing/2014/main" id="{30D5C509-0710-E69D-2805-7C4E06242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0658" y="4520574"/>
                <a:ext cx="549501" cy="549501"/>
              </a:xfrm>
              <a:prstGeom prst="rect">
                <a:avLst/>
              </a:prstGeom>
            </p:spPr>
          </p:pic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9160F77A-DDC6-7043-7133-D0EA092517D5}"/>
                  </a:ext>
                </a:extLst>
              </p:cNvPr>
              <p:cNvSpPr txBox="1"/>
              <p:nvPr/>
            </p:nvSpPr>
            <p:spPr>
              <a:xfrm>
                <a:off x="2635336" y="4648459"/>
                <a:ext cx="4064919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Países observados: Islândia e Finlândia.</a:t>
                </a:r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2C69600E-80EB-F400-15E5-FF6508B0BC80}"/>
              </a:ext>
            </a:extLst>
          </p:cNvPr>
          <p:cNvGrpSpPr/>
          <p:nvPr/>
        </p:nvGrpSpPr>
        <p:grpSpPr>
          <a:xfrm>
            <a:off x="7176970" y="2347354"/>
            <a:ext cx="4619037" cy="1852970"/>
            <a:chOff x="2132032" y="2347354"/>
            <a:chExt cx="4619037" cy="1852970"/>
          </a:xfrm>
        </p:grpSpPr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FEFDD5AF-7BD8-CA3D-BF11-CFAC20205CC4}"/>
                </a:ext>
              </a:extLst>
            </p:cNvPr>
            <p:cNvGrpSpPr/>
            <p:nvPr/>
          </p:nvGrpSpPr>
          <p:grpSpPr>
            <a:xfrm>
              <a:off x="2136947" y="2347354"/>
              <a:ext cx="4614122" cy="688457"/>
              <a:chOff x="2136947" y="2347354"/>
              <a:chExt cx="4614122" cy="688457"/>
            </a:xfrm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BEDEC20-4A2D-DEBC-B654-6F52FF29D42D}"/>
                  </a:ext>
                </a:extLst>
              </p:cNvPr>
              <p:cNvSpPr txBox="1"/>
              <p:nvPr/>
            </p:nvSpPr>
            <p:spPr>
              <a:xfrm>
                <a:off x="2686150" y="2451036"/>
                <a:ext cx="4064919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A unidade amostral são os indivíduos de cada país.</a:t>
                </a:r>
              </a:p>
            </p:txBody>
          </p:sp>
          <p:pic>
            <p:nvPicPr>
              <p:cNvPr id="91" name="Gráfico 90" descr="Seta: curva ligeira com preenchimento sólido">
                <a:extLst>
                  <a:ext uri="{FF2B5EF4-FFF2-40B4-BE49-F238E27FC236}">
                    <a16:creationId xmlns:a16="http://schemas.microsoft.com/office/drawing/2014/main" id="{7FFACDDE-1A99-9A00-C192-98A97C08B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6947" y="2347354"/>
                <a:ext cx="549501" cy="549501"/>
              </a:xfrm>
              <a:prstGeom prst="rect">
                <a:avLst/>
              </a:prstGeom>
            </p:spPr>
          </p:pic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707D2FE-9E2F-4906-043F-AD60C34F0773}"/>
                </a:ext>
              </a:extLst>
            </p:cNvPr>
            <p:cNvGrpSpPr/>
            <p:nvPr/>
          </p:nvGrpSpPr>
          <p:grpSpPr>
            <a:xfrm>
              <a:off x="2132032" y="3473151"/>
              <a:ext cx="4614420" cy="727173"/>
              <a:chOff x="2132032" y="3473151"/>
              <a:chExt cx="4614420" cy="727173"/>
            </a:xfrm>
          </p:grpSpPr>
          <p:pic>
            <p:nvPicPr>
              <p:cNvPr id="88" name="Gráfico 87" descr="Seta: curva ligeira com preenchimento sólido">
                <a:extLst>
                  <a:ext uri="{FF2B5EF4-FFF2-40B4-BE49-F238E27FC236}">
                    <a16:creationId xmlns:a16="http://schemas.microsoft.com/office/drawing/2014/main" id="{C7CB7E1D-6A79-954C-7980-B8F6E90D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2032" y="3473151"/>
                <a:ext cx="549501" cy="549501"/>
              </a:xfrm>
              <a:prstGeom prst="rect">
                <a:avLst/>
              </a:prstGeom>
            </p:spPr>
          </p:pic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51F375B4-417B-3967-71EF-12C0AD3000DE}"/>
                  </a:ext>
                </a:extLst>
              </p:cNvPr>
              <p:cNvSpPr txBox="1"/>
              <p:nvPr/>
            </p:nvSpPr>
            <p:spPr>
              <a:xfrm>
                <a:off x="2681533" y="3615549"/>
                <a:ext cx="4064919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A base filtrada possui cerca de 5800 observações.</a:t>
                </a:r>
              </a:p>
            </p:txBody>
          </p:sp>
        </p:grp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B09C0-814E-602B-A017-5AF870658259}"/>
              </a:ext>
            </a:extLst>
          </p:cNvPr>
          <p:cNvSpPr txBox="1"/>
          <p:nvPr/>
        </p:nvSpPr>
        <p:spPr>
          <a:xfrm>
            <a:off x="5010298" y="940236"/>
            <a:ext cx="37400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Dados de Dados</a:t>
            </a:r>
            <a:endParaRPr lang="pt-BR" sz="4000" b="1">
              <a:solidFill>
                <a:schemeClr val="bg1"/>
              </a:solidFill>
            </a:endParaRPr>
          </a:p>
        </p:txBody>
      </p:sp>
      <p:pic>
        <p:nvPicPr>
          <p:cNvPr id="8" name="Imagem 16">
            <a:extLst>
              <a:ext uri="{FF2B5EF4-FFF2-40B4-BE49-F238E27FC236}">
                <a16:creationId xmlns:a16="http://schemas.microsoft.com/office/drawing/2014/main" id="{21E16561-1277-3BCD-3419-F3BAD5A16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459" y="4585599"/>
            <a:ext cx="1264024" cy="7460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Imagem 18" descr="Uma imagem contendo Forma&#10;&#10;Descrição gerada automaticamente">
            <a:extLst>
              <a:ext uri="{FF2B5EF4-FFF2-40B4-BE49-F238E27FC236}">
                <a16:creationId xmlns:a16="http://schemas.microsoft.com/office/drawing/2014/main" id="{0E76C59D-7362-8ED2-DAB9-8C2837B70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312" y="4581671"/>
            <a:ext cx="1252819" cy="7650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Gráfico 19" descr="Fechar com preenchimento sólido">
            <a:extLst>
              <a:ext uri="{FF2B5EF4-FFF2-40B4-BE49-F238E27FC236}">
                <a16:creationId xmlns:a16="http://schemas.microsoft.com/office/drawing/2014/main" id="{1E8669C4-C354-F737-362E-EFFA9B277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5035" y="4809564"/>
            <a:ext cx="398930" cy="39893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C65D70-F956-A1B2-138F-66961C59C3A2}"/>
              </a:ext>
            </a:extLst>
          </p:cNvPr>
          <p:cNvSpPr txBox="1"/>
          <p:nvPr/>
        </p:nvSpPr>
        <p:spPr>
          <a:xfrm>
            <a:off x="7536392" y="5302486"/>
            <a:ext cx="123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Controle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A13C6-6A11-6E72-7140-5BAAFEA1E0F6}"/>
              </a:ext>
            </a:extLst>
          </p:cNvPr>
          <p:cNvSpPr txBox="1"/>
          <p:nvPr/>
        </p:nvSpPr>
        <p:spPr>
          <a:xfrm>
            <a:off x="9847876" y="5331606"/>
            <a:ext cx="1388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Tratamento</a:t>
            </a:r>
            <a:endParaRPr lang="pt-B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4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F01FDC-2725-A178-19CF-3D28338A90F3}"/>
              </a:ext>
            </a:extLst>
          </p:cNvPr>
          <p:cNvSpPr txBox="1"/>
          <p:nvPr/>
        </p:nvSpPr>
        <p:spPr>
          <a:xfrm>
            <a:off x="5036911" y="953674"/>
            <a:ext cx="3700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Base de Dados</a:t>
            </a:r>
            <a:endParaRPr lang="pt-BR" sz="4000" b="1">
              <a:solidFill>
                <a:schemeClr val="bg1"/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352D7F2-EDB1-2188-336C-15B8643C58FB}"/>
              </a:ext>
            </a:extLst>
          </p:cNvPr>
          <p:cNvGrpSpPr/>
          <p:nvPr/>
        </p:nvGrpSpPr>
        <p:grpSpPr>
          <a:xfrm>
            <a:off x="2499412" y="2133267"/>
            <a:ext cx="1593010" cy="1575143"/>
            <a:chOff x="2057567" y="1804227"/>
            <a:chExt cx="1665554" cy="1563829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AE4EEAE-CD54-7810-95CF-7ED207FBF50E}"/>
                </a:ext>
              </a:extLst>
            </p:cNvPr>
            <p:cNvGrpSpPr/>
            <p:nvPr/>
          </p:nvGrpSpPr>
          <p:grpSpPr>
            <a:xfrm>
              <a:off x="2206256" y="1912652"/>
              <a:ext cx="1483573" cy="1455404"/>
              <a:chOff x="599520" y="1546674"/>
              <a:chExt cx="1483573" cy="1455404"/>
            </a:xfrm>
          </p:grpSpPr>
          <p:pic>
            <p:nvPicPr>
              <p:cNvPr id="23" name="Gráfico 22" descr="Tabela com preenchimento sólido">
                <a:extLst>
                  <a:ext uri="{FF2B5EF4-FFF2-40B4-BE49-F238E27FC236}">
                    <a16:creationId xmlns:a16="http://schemas.microsoft.com/office/drawing/2014/main" id="{5685B2AA-F6BF-6FF6-40BE-48BBEED6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20" y="1546674"/>
                <a:ext cx="1368176" cy="1375326"/>
              </a:xfrm>
              <a:prstGeom prst="rect">
                <a:avLst/>
              </a:prstGeom>
            </p:spPr>
          </p:pic>
          <p:pic>
            <p:nvPicPr>
              <p:cNvPr id="24" name="Gráfico 23" descr="Rede com preenchimento sólido">
                <a:extLst>
                  <a:ext uri="{FF2B5EF4-FFF2-40B4-BE49-F238E27FC236}">
                    <a16:creationId xmlns:a16="http://schemas.microsoft.com/office/drawing/2014/main" id="{F9A96E72-F551-E223-AC7A-AD8D420F8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60588" y="2379573"/>
                <a:ext cx="622505" cy="622505"/>
              </a:xfrm>
              <a:prstGeom prst="rect">
                <a:avLst/>
              </a:prstGeom>
            </p:spPr>
          </p:pic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2F2D984-31C0-CAB2-7F7E-9A24D622F78F}"/>
                </a:ext>
              </a:extLst>
            </p:cNvPr>
            <p:cNvSpPr txBox="1"/>
            <p:nvPr/>
          </p:nvSpPr>
          <p:spPr>
            <a:xfrm>
              <a:off x="2057567" y="1804227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Agrupamento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C8435B0-34E2-D956-834C-265610239476}"/>
              </a:ext>
            </a:extLst>
          </p:cNvPr>
          <p:cNvGrpSpPr/>
          <p:nvPr/>
        </p:nvGrpSpPr>
        <p:grpSpPr>
          <a:xfrm>
            <a:off x="2467569" y="3911053"/>
            <a:ext cx="1593011" cy="1460519"/>
            <a:chOff x="2024273" y="3569244"/>
            <a:chExt cx="1665554" cy="145002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9C1092CD-92B8-0A66-A6AA-E2F9E6D94376}"/>
                </a:ext>
              </a:extLst>
            </p:cNvPr>
            <p:cNvGrpSpPr/>
            <p:nvPr/>
          </p:nvGrpSpPr>
          <p:grpSpPr>
            <a:xfrm>
              <a:off x="2206256" y="3643946"/>
              <a:ext cx="1377576" cy="1375326"/>
              <a:chOff x="1155106" y="1657238"/>
              <a:chExt cx="1829711" cy="1817226"/>
            </a:xfrm>
          </p:grpSpPr>
          <p:pic>
            <p:nvPicPr>
              <p:cNvPr id="19" name="Gráfico 18" descr="Tabela com preenchimento sólido">
                <a:extLst>
                  <a:ext uri="{FF2B5EF4-FFF2-40B4-BE49-F238E27FC236}">
                    <a16:creationId xmlns:a16="http://schemas.microsoft.com/office/drawing/2014/main" id="{AA028826-49AD-EA49-E986-5C9D2CB2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5106" y="1657238"/>
                <a:ext cx="1817225" cy="1817226"/>
              </a:xfrm>
              <a:prstGeom prst="rect">
                <a:avLst/>
              </a:prstGeom>
            </p:spPr>
          </p:pic>
          <p:pic>
            <p:nvPicPr>
              <p:cNvPr id="20" name="Gráfico 19" descr="Esfregão e balde com preenchimento sólido">
                <a:extLst>
                  <a:ext uri="{FF2B5EF4-FFF2-40B4-BE49-F238E27FC236}">
                    <a16:creationId xmlns:a16="http://schemas.microsoft.com/office/drawing/2014/main" id="{A0426F63-557A-FA86-B88D-4FE3E300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70417" y="25600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B64308D-BAA5-5E46-BD88-8B63BE22A0FC}"/>
                </a:ext>
              </a:extLst>
            </p:cNvPr>
            <p:cNvSpPr txBox="1"/>
            <p:nvPr/>
          </p:nvSpPr>
          <p:spPr>
            <a:xfrm>
              <a:off x="2024273" y="3569244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Limpeza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52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F01FDC-2725-A178-19CF-3D28338A90F3}"/>
              </a:ext>
            </a:extLst>
          </p:cNvPr>
          <p:cNvSpPr txBox="1"/>
          <p:nvPr/>
        </p:nvSpPr>
        <p:spPr>
          <a:xfrm>
            <a:off x="5036911" y="953674"/>
            <a:ext cx="3700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Base de Dados</a:t>
            </a:r>
            <a:endParaRPr lang="pt-BR" sz="4000" b="1">
              <a:solidFill>
                <a:schemeClr val="bg1"/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352D7F2-EDB1-2188-336C-15B8643C58FB}"/>
              </a:ext>
            </a:extLst>
          </p:cNvPr>
          <p:cNvGrpSpPr/>
          <p:nvPr/>
        </p:nvGrpSpPr>
        <p:grpSpPr>
          <a:xfrm>
            <a:off x="2499412" y="2133267"/>
            <a:ext cx="1593010" cy="1575143"/>
            <a:chOff x="2057567" y="1804227"/>
            <a:chExt cx="1665554" cy="1563829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AE4EEAE-CD54-7810-95CF-7ED207FBF50E}"/>
                </a:ext>
              </a:extLst>
            </p:cNvPr>
            <p:cNvGrpSpPr/>
            <p:nvPr/>
          </p:nvGrpSpPr>
          <p:grpSpPr>
            <a:xfrm>
              <a:off x="2206256" y="1912652"/>
              <a:ext cx="1483573" cy="1455404"/>
              <a:chOff x="599520" y="1546674"/>
              <a:chExt cx="1483573" cy="1455404"/>
            </a:xfrm>
          </p:grpSpPr>
          <p:pic>
            <p:nvPicPr>
              <p:cNvPr id="23" name="Gráfico 22" descr="Tabela com preenchimento sólido">
                <a:extLst>
                  <a:ext uri="{FF2B5EF4-FFF2-40B4-BE49-F238E27FC236}">
                    <a16:creationId xmlns:a16="http://schemas.microsoft.com/office/drawing/2014/main" id="{5685B2AA-F6BF-6FF6-40BE-48BBEED6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20" y="1546674"/>
                <a:ext cx="1368176" cy="1375326"/>
              </a:xfrm>
              <a:prstGeom prst="rect">
                <a:avLst/>
              </a:prstGeom>
            </p:spPr>
          </p:pic>
          <p:pic>
            <p:nvPicPr>
              <p:cNvPr id="24" name="Gráfico 23" descr="Rede com preenchimento sólido">
                <a:extLst>
                  <a:ext uri="{FF2B5EF4-FFF2-40B4-BE49-F238E27FC236}">
                    <a16:creationId xmlns:a16="http://schemas.microsoft.com/office/drawing/2014/main" id="{F9A96E72-F551-E223-AC7A-AD8D420F8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60588" y="2379573"/>
                <a:ext cx="622505" cy="622505"/>
              </a:xfrm>
              <a:prstGeom prst="rect">
                <a:avLst/>
              </a:prstGeom>
            </p:spPr>
          </p:pic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2F2D984-31C0-CAB2-7F7E-9A24D622F78F}"/>
                </a:ext>
              </a:extLst>
            </p:cNvPr>
            <p:cNvSpPr txBox="1"/>
            <p:nvPr/>
          </p:nvSpPr>
          <p:spPr>
            <a:xfrm>
              <a:off x="2057567" y="1804227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Agrupamento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C8435B0-34E2-D956-834C-265610239476}"/>
              </a:ext>
            </a:extLst>
          </p:cNvPr>
          <p:cNvGrpSpPr/>
          <p:nvPr/>
        </p:nvGrpSpPr>
        <p:grpSpPr>
          <a:xfrm>
            <a:off x="2467569" y="3911056"/>
            <a:ext cx="1593011" cy="1460520"/>
            <a:chOff x="2024273" y="3569244"/>
            <a:chExt cx="1665554" cy="145002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9C1092CD-92B8-0A66-A6AA-E2F9E6D94376}"/>
                </a:ext>
              </a:extLst>
            </p:cNvPr>
            <p:cNvGrpSpPr/>
            <p:nvPr/>
          </p:nvGrpSpPr>
          <p:grpSpPr>
            <a:xfrm>
              <a:off x="2206256" y="3643946"/>
              <a:ext cx="1377576" cy="1375326"/>
              <a:chOff x="1155106" y="1657238"/>
              <a:chExt cx="1829711" cy="1817226"/>
            </a:xfrm>
          </p:grpSpPr>
          <p:pic>
            <p:nvPicPr>
              <p:cNvPr id="19" name="Gráfico 18" descr="Tabela com preenchimento sólido">
                <a:extLst>
                  <a:ext uri="{FF2B5EF4-FFF2-40B4-BE49-F238E27FC236}">
                    <a16:creationId xmlns:a16="http://schemas.microsoft.com/office/drawing/2014/main" id="{AA028826-49AD-EA49-E986-5C9D2CB2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5106" y="1657238"/>
                <a:ext cx="1817225" cy="1817226"/>
              </a:xfrm>
              <a:prstGeom prst="rect">
                <a:avLst/>
              </a:prstGeom>
            </p:spPr>
          </p:pic>
          <p:pic>
            <p:nvPicPr>
              <p:cNvPr id="20" name="Gráfico 19" descr="Esfregão e balde com preenchimento sólido">
                <a:extLst>
                  <a:ext uri="{FF2B5EF4-FFF2-40B4-BE49-F238E27FC236}">
                    <a16:creationId xmlns:a16="http://schemas.microsoft.com/office/drawing/2014/main" id="{A0426F63-557A-FA86-B88D-4FE3E300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70417" y="25600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B64308D-BAA5-5E46-BD88-8B63BE22A0FC}"/>
                </a:ext>
              </a:extLst>
            </p:cNvPr>
            <p:cNvSpPr txBox="1"/>
            <p:nvPr/>
          </p:nvSpPr>
          <p:spPr>
            <a:xfrm>
              <a:off x="2024273" y="3569244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Limpeza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91B9652-7D09-B4A6-18F1-011E5781EB61}"/>
              </a:ext>
            </a:extLst>
          </p:cNvPr>
          <p:cNvGrpSpPr/>
          <p:nvPr/>
        </p:nvGrpSpPr>
        <p:grpSpPr>
          <a:xfrm>
            <a:off x="4886511" y="3227481"/>
            <a:ext cx="1349102" cy="1773490"/>
            <a:chOff x="4977589" y="2880753"/>
            <a:chExt cx="1410538" cy="1760750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E5EC72-95C9-7B06-333C-20EC0EC87E96}"/>
                </a:ext>
              </a:extLst>
            </p:cNvPr>
            <p:cNvGrpSpPr/>
            <p:nvPr/>
          </p:nvGrpSpPr>
          <p:grpSpPr>
            <a:xfrm>
              <a:off x="5141075" y="2880753"/>
              <a:ext cx="1111946" cy="1328768"/>
              <a:chOff x="3534339" y="2514775"/>
              <a:chExt cx="1111946" cy="1328768"/>
            </a:xfrm>
          </p:grpSpPr>
          <p:pic>
            <p:nvPicPr>
              <p:cNvPr id="31" name="Gráfico 30" descr="Lista com preenchimento sólido">
                <a:extLst>
                  <a:ext uri="{FF2B5EF4-FFF2-40B4-BE49-F238E27FC236}">
                    <a16:creationId xmlns:a16="http://schemas.microsoft.com/office/drawing/2014/main" id="{39475F89-BA4E-99FF-8B57-DE4A690E4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34339" y="2514775"/>
                <a:ext cx="1038963" cy="1038963"/>
              </a:xfrm>
              <a:prstGeom prst="rect">
                <a:avLst/>
              </a:prstGeom>
            </p:spPr>
          </p:pic>
          <p:pic>
            <p:nvPicPr>
              <p:cNvPr id="32" name="Gráfico 31" descr="Filtro com preenchimento sólido">
                <a:extLst>
                  <a:ext uri="{FF2B5EF4-FFF2-40B4-BE49-F238E27FC236}">
                    <a16:creationId xmlns:a16="http://schemas.microsoft.com/office/drawing/2014/main" id="{11CF8CAE-2A23-4D5A-B27D-81EFEA458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088384" y="3285642"/>
                <a:ext cx="557901" cy="557901"/>
              </a:xfrm>
              <a:prstGeom prst="rect">
                <a:avLst/>
              </a:prstGeom>
            </p:spPr>
          </p:pic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2DB0707-D0E7-8CDE-5187-402E016B1DBE}"/>
                </a:ext>
              </a:extLst>
            </p:cNvPr>
            <p:cNvSpPr txBox="1"/>
            <p:nvPr/>
          </p:nvSpPr>
          <p:spPr>
            <a:xfrm>
              <a:off x="4977589" y="4060928"/>
              <a:ext cx="1410538" cy="58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Seleção</a:t>
              </a:r>
              <a:r>
                <a:rPr lang="pt-BR" sz="160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1600">
                  <a:solidFill>
                    <a:schemeClr val="bg1"/>
                  </a:solidFill>
                </a:rPr>
                <a:t>de variáveis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AA943F1-372E-73AE-A17E-F2DAA1C80BBC}"/>
              </a:ext>
            </a:extLst>
          </p:cNvPr>
          <p:cNvGrpSpPr/>
          <p:nvPr/>
        </p:nvGrpSpPr>
        <p:grpSpPr>
          <a:xfrm>
            <a:off x="3421806" y="3627754"/>
            <a:ext cx="1542345" cy="358543"/>
            <a:chOff x="2890343" y="3287978"/>
            <a:chExt cx="1542345" cy="355968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34A642-160E-8E69-72DB-DF56BB19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344" y="3287978"/>
              <a:ext cx="0" cy="355968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B2E10EA-8D9C-E34E-DFEF-0EE6C2EEC234}"/>
                </a:ext>
              </a:extLst>
            </p:cNvPr>
            <p:cNvCxnSpPr>
              <a:cxnSpLocks/>
            </p:cNvCxnSpPr>
            <p:nvPr/>
          </p:nvCxnSpPr>
          <p:spPr>
            <a:xfrm>
              <a:off x="2890343" y="3465963"/>
              <a:ext cx="1542345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11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F01FDC-2725-A178-19CF-3D28338A90F3}"/>
              </a:ext>
            </a:extLst>
          </p:cNvPr>
          <p:cNvSpPr txBox="1"/>
          <p:nvPr/>
        </p:nvSpPr>
        <p:spPr>
          <a:xfrm>
            <a:off x="5036911" y="953674"/>
            <a:ext cx="3700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Base de Dados</a:t>
            </a:r>
            <a:endParaRPr lang="pt-BR" sz="4000" b="1">
              <a:solidFill>
                <a:schemeClr val="bg1"/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352D7F2-EDB1-2188-336C-15B8643C58FB}"/>
              </a:ext>
            </a:extLst>
          </p:cNvPr>
          <p:cNvGrpSpPr/>
          <p:nvPr/>
        </p:nvGrpSpPr>
        <p:grpSpPr>
          <a:xfrm>
            <a:off x="2499412" y="2133267"/>
            <a:ext cx="1593010" cy="1575143"/>
            <a:chOff x="2057567" y="1804227"/>
            <a:chExt cx="1665554" cy="1563829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AE4EEAE-CD54-7810-95CF-7ED207FBF50E}"/>
                </a:ext>
              </a:extLst>
            </p:cNvPr>
            <p:cNvGrpSpPr/>
            <p:nvPr/>
          </p:nvGrpSpPr>
          <p:grpSpPr>
            <a:xfrm>
              <a:off x="2206256" y="1912652"/>
              <a:ext cx="1483573" cy="1455404"/>
              <a:chOff x="599520" y="1546674"/>
              <a:chExt cx="1483573" cy="1455404"/>
            </a:xfrm>
          </p:grpSpPr>
          <p:pic>
            <p:nvPicPr>
              <p:cNvPr id="23" name="Gráfico 22" descr="Tabela com preenchimento sólido">
                <a:extLst>
                  <a:ext uri="{FF2B5EF4-FFF2-40B4-BE49-F238E27FC236}">
                    <a16:creationId xmlns:a16="http://schemas.microsoft.com/office/drawing/2014/main" id="{5685B2AA-F6BF-6FF6-40BE-48BBEED6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20" y="1546674"/>
                <a:ext cx="1368176" cy="1375326"/>
              </a:xfrm>
              <a:prstGeom prst="rect">
                <a:avLst/>
              </a:prstGeom>
            </p:spPr>
          </p:pic>
          <p:pic>
            <p:nvPicPr>
              <p:cNvPr id="24" name="Gráfico 23" descr="Rede com preenchimento sólido">
                <a:extLst>
                  <a:ext uri="{FF2B5EF4-FFF2-40B4-BE49-F238E27FC236}">
                    <a16:creationId xmlns:a16="http://schemas.microsoft.com/office/drawing/2014/main" id="{F9A96E72-F551-E223-AC7A-AD8D420F8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60588" y="2379573"/>
                <a:ext cx="622505" cy="622505"/>
              </a:xfrm>
              <a:prstGeom prst="rect">
                <a:avLst/>
              </a:prstGeom>
            </p:spPr>
          </p:pic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2F2D984-31C0-CAB2-7F7E-9A24D622F78F}"/>
                </a:ext>
              </a:extLst>
            </p:cNvPr>
            <p:cNvSpPr txBox="1"/>
            <p:nvPr/>
          </p:nvSpPr>
          <p:spPr>
            <a:xfrm>
              <a:off x="2057567" y="1804227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Agrupamento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C8435B0-34E2-D956-834C-265610239476}"/>
              </a:ext>
            </a:extLst>
          </p:cNvPr>
          <p:cNvGrpSpPr/>
          <p:nvPr/>
        </p:nvGrpSpPr>
        <p:grpSpPr>
          <a:xfrm>
            <a:off x="2467569" y="3911056"/>
            <a:ext cx="1593011" cy="1460520"/>
            <a:chOff x="2024273" y="3569244"/>
            <a:chExt cx="1665554" cy="145002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9C1092CD-92B8-0A66-A6AA-E2F9E6D94376}"/>
                </a:ext>
              </a:extLst>
            </p:cNvPr>
            <p:cNvGrpSpPr/>
            <p:nvPr/>
          </p:nvGrpSpPr>
          <p:grpSpPr>
            <a:xfrm>
              <a:off x="2206256" y="3643946"/>
              <a:ext cx="1377576" cy="1375326"/>
              <a:chOff x="1155106" y="1657238"/>
              <a:chExt cx="1829711" cy="1817226"/>
            </a:xfrm>
          </p:grpSpPr>
          <p:pic>
            <p:nvPicPr>
              <p:cNvPr id="19" name="Gráfico 18" descr="Tabela com preenchimento sólido">
                <a:extLst>
                  <a:ext uri="{FF2B5EF4-FFF2-40B4-BE49-F238E27FC236}">
                    <a16:creationId xmlns:a16="http://schemas.microsoft.com/office/drawing/2014/main" id="{AA028826-49AD-EA49-E986-5C9D2CB2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5106" y="1657238"/>
                <a:ext cx="1817225" cy="1817226"/>
              </a:xfrm>
              <a:prstGeom prst="rect">
                <a:avLst/>
              </a:prstGeom>
            </p:spPr>
          </p:pic>
          <p:pic>
            <p:nvPicPr>
              <p:cNvPr id="20" name="Gráfico 19" descr="Esfregão e balde com preenchimento sólido">
                <a:extLst>
                  <a:ext uri="{FF2B5EF4-FFF2-40B4-BE49-F238E27FC236}">
                    <a16:creationId xmlns:a16="http://schemas.microsoft.com/office/drawing/2014/main" id="{A0426F63-557A-FA86-B88D-4FE3E300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70417" y="25600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B64308D-BAA5-5E46-BD88-8B63BE22A0FC}"/>
                </a:ext>
              </a:extLst>
            </p:cNvPr>
            <p:cNvSpPr txBox="1"/>
            <p:nvPr/>
          </p:nvSpPr>
          <p:spPr>
            <a:xfrm>
              <a:off x="2024273" y="3569244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Limpeza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91B9652-7D09-B4A6-18F1-011E5781EB61}"/>
              </a:ext>
            </a:extLst>
          </p:cNvPr>
          <p:cNvGrpSpPr/>
          <p:nvPr/>
        </p:nvGrpSpPr>
        <p:grpSpPr>
          <a:xfrm>
            <a:off x="4886511" y="3227481"/>
            <a:ext cx="1349102" cy="1773490"/>
            <a:chOff x="4977589" y="2880753"/>
            <a:chExt cx="1410538" cy="1760750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E5EC72-95C9-7B06-333C-20EC0EC87E96}"/>
                </a:ext>
              </a:extLst>
            </p:cNvPr>
            <p:cNvGrpSpPr/>
            <p:nvPr/>
          </p:nvGrpSpPr>
          <p:grpSpPr>
            <a:xfrm>
              <a:off x="5141075" y="2880753"/>
              <a:ext cx="1111946" cy="1328768"/>
              <a:chOff x="3534339" y="2514775"/>
              <a:chExt cx="1111946" cy="1328768"/>
            </a:xfrm>
          </p:grpSpPr>
          <p:pic>
            <p:nvPicPr>
              <p:cNvPr id="31" name="Gráfico 30" descr="Lista com preenchimento sólido">
                <a:extLst>
                  <a:ext uri="{FF2B5EF4-FFF2-40B4-BE49-F238E27FC236}">
                    <a16:creationId xmlns:a16="http://schemas.microsoft.com/office/drawing/2014/main" id="{39475F89-BA4E-99FF-8B57-DE4A690E4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34339" y="2514775"/>
                <a:ext cx="1038963" cy="1038963"/>
              </a:xfrm>
              <a:prstGeom prst="rect">
                <a:avLst/>
              </a:prstGeom>
            </p:spPr>
          </p:pic>
          <p:pic>
            <p:nvPicPr>
              <p:cNvPr id="32" name="Gráfico 31" descr="Filtro com preenchimento sólido">
                <a:extLst>
                  <a:ext uri="{FF2B5EF4-FFF2-40B4-BE49-F238E27FC236}">
                    <a16:creationId xmlns:a16="http://schemas.microsoft.com/office/drawing/2014/main" id="{11CF8CAE-2A23-4D5A-B27D-81EFEA458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088384" y="3285642"/>
                <a:ext cx="557901" cy="557901"/>
              </a:xfrm>
              <a:prstGeom prst="rect">
                <a:avLst/>
              </a:prstGeom>
            </p:spPr>
          </p:pic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2DB0707-D0E7-8CDE-5187-402E016B1DBE}"/>
                </a:ext>
              </a:extLst>
            </p:cNvPr>
            <p:cNvSpPr txBox="1"/>
            <p:nvPr/>
          </p:nvSpPr>
          <p:spPr>
            <a:xfrm>
              <a:off x="4977589" y="4060928"/>
              <a:ext cx="1410538" cy="58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Seleção</a:t>
              </a:r>
              <a:r>
                <a:rPr lang="pt-BR" sz="160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1600">
                  <a:solidFill>
                    <a:schemeClr val="bg1"/>
                  </a:solidFill>
                </a:rPr>
                <a:t>de variáveis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FCF753B-EA4F-20A4-3409-D7D8FD3FDE17}"/>
              </a:ext>
            </a:extLst>
          </p:cNvPr>
          <p:cNvGrpSpPr/>
          <p:nvPr/>
        </p:nvGrpSpPr>
        <p:grpSpPr>
          <a:xfrm>
            <a:off x="6175491" y="2934400"/>
            <a:ext cx="2064488" cy="1339556"/>
            <a:chOff x="6325271" y="2589781"/>
            <a:chExt cx="2158504" cy="13299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76403F6-EC38-0EA9-522D-1E787172B28B}"/>
                </a:ext>
              </a:extLst>
            </p:cNvPr>
            <p:cNvGrpSpPr/>
            <p:nvPr/>
          </p:nvGrpSpPr>
          <p:grpSpPr>
            <a:xfrm>
              <a:off x="6932314" y="2975297"/>
              <a:ext cx="944419" cy="944419"/>
              <a:chOff x="5801591" y="2762521"/>
              <a:chExt cx="944419" cy="944419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B6E7130B-576F-4B5A-44AD-39ED14DC009F}"/>
                  </a:ext>
                </a:extLst>
              </p:cNvPr>
              <p:cNvSpPr/>
              <p:nvPr/>
            </p:nvSpPr>
            <p:spPr>
              <a:xfrm>
                <a:off x="5801591" y="2762521"/>
                <a:ext cx="944419" cy="944419"/>
              </a:xfrm>
              <a:prstGeom prst="ellipse">
                <a:avLst/>
              </a:prstGeom>
              <a:solidFill>
                <a:srgbClr val="E4F0FC"/>
              </a:solidFill>
              <a:ln w="53975">
                <a:solidFill>
                  <a:srgbClr val="3394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Gráfico de decisão com preenchimento sólido">
                <a:extLst>
                  <a:ext uri="{FF2B5EF4-FFF2-40B4-BE49-F238E27FC236}">
                    <a16:creationId xmlns:a16="http://schemas.microsoft.com/office/drawing/2014/main" id="{2446CDF5-69A9-246C-630D-9FF61784E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915494" y="2832438"/>
                <a:ext cx="732155" cy="732155"/>
              </a:xfrm>
              <a:prstGeom prst="rect">
                <a:avLst/>
              </a:prstGeom>
            </p:spPr>
          </p:pic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601CF1D-9337-0BBC-0802-FA45EF454A6B}"/>
                </a:ext>
              </a:extLst>
            </p:cNvPr>
            <p:cNvSpPr txBox="1"/>
            <p:nvPr/>
          </p:nvSpPr>
          <p:spPr>
            <a:xfrm>
              <a:off x="6325271" y="2589781"/>
              <a:ext cx="215850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err="1">
                  <a:solidFill>
                    <a:schemeClr val="bg1"/>
                  </a:solidFill>
                </a:rPr>
                <a:t>Matching</a:t>
              </a:r>
              <a:endParaRPr lang="pt-BR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AA943F1-372E-73AE-A17E-F2DAA1C80BBC}"/>
              </a:ext>
            </a:extLst>
          </p:cNvPr>
          <p:cNvGrpSpPr/>
          <p:nvPr/>
        </p:nvGrpSpPr>
        <p:grpSpPr>
          <a:xfrm>
            <a:off x="3421806" y="3627754"/>
            <a:ext cx="3181328" cy="358543"/>
            <a:chOff x="2890343" y="3287978"/>
            <a:chExt cx="3181328" cy="355968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34A642-160E-8E69-72DB-DF56BB19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344" y="3287978"/>
              <a:ext cx="0" cy="355968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B2E10EA-8D9C-E34E-DFEF-0EE6C2EEC234}"/>
                </a:ext>
              </a:extLst>
            </p:cNvPr>
            <p:cNvCxnSpPr>
              <a:cxnSpLocks/>
            </p:cNvCxnSpPr>
            <p:nvPr/>
          </p:nvCxnSpPr>
          <p:spPr>
            <a:xfrm>
              <a:off x="2890343" y="3465963"/>
              <a:ext cx="1542345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6DD89A8-0ED4-9AD0-E5B4-CB4277C04356}"/>
                </a:ext>
              </a:extLst>
            </p:cNvPr>
            <p:cNvCxnSpPr>
              <a:cxnSpLocks/>
            </p:cNvCxnSpPr>
            <p:nvPr/>
          </p:nvCxnSpPr>
          <p:spPr>
            <a:xfrm>
              <a:off x="5492964" y="3459987"/>
              <a:ext cx="578707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4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F01FDC-2725-A178-19CF-3D28338A90F3}"/>
              </a:ext>
            </a:extLst>
          </p:cNvPr>
          <p:cNvSpPr txBox="1"/>
          <p:nvPr/>
        </p:nvSpPr>
        <p:spPr>
          <a:xfrm>
            <a:off x="5036911" y="953674"/>
            <a:ext cx="3700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Base de Dados</a:t>
            </a:r>
            <a:endParaRPr lang="pt-BR" sz="4000" b="1">
              <a:solidFill>
                <a:schemeClr val="bg1"/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352D7F2-EDB1-2188-336C-15B8643C58FB}"/>
              </a:ext>
            </a:extLst>
          </p:cNvPr>
          <p:cNvGrpSpPr/>
          <p:nvPr/>
        </p:nvGrpSpPr>
        <p:grpSpPr>
          <a:xfrm>
            <a:off x="2499412" y="2133267"/>
            <a:ext cx="1593010" cy="1575143"/>
            <a:chOff x="2057567" y="1804227"/>
            <a:chExt cx="1665554" cy="1563829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AE4EEAE-CD54-7810-95CF-7ED207FBF50E}"/>
                </a:ext>
              </a:extLst>
            </p:cNvPr>
            <p:cNvGrpSpPr/>
            <p:nvPr/>
          </p:nvGrpSpPr>
          <p:grpSpPr>
            <a:xfrm>
              <a:off x="2206256" y="1912652"/>
              <a:ext cx="1483573" cy="1455404"/>
              <a:chOff x="599520" y="1546674"/>
              <a:chExt cx="1483573" cy="1455404"/>
            </a:xfrm>
          </p:grpSpPr>
          <p:pic>
            <p:nvPicPr>
              <p:cNvPr id="23" name="Gráfico 22" descr="Tabela com preenchimento sólido">
                <a:extLst>
                  <a:ext uri="{FF2B5EF4-FFF2-40B4-BE49-F238E27FC236}">
                    <a16:creationId xmlns:a16="http://schemas.microsoft.com/office/drawing/2014/main" id="{5685B2AA-F6BF-6FF6-40BE-48BBEED6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20" y="1546674"/>
                <a:ext cx="1368176" cy="1375326"/>
              </a:xfrm>
              <a:prstGeom prst="rect">
                <a:avLst/>
              </a:prstGeom>
            </p:spPr>
          </p:pic>
          <p:pic>
            <p:nvPicPr>
              <p:cNvPr id="24" name="Gráfico 23" descr="Rede com preenchimento sólido">
                <a:extLst>
                  <a:ext uri="{FF2B5EF4-FFF2-40B4-BE49-F238E27FC236}">
                    <a16:creationId xmlns:a16="http://schemas.microsoft.com/office/drawing/2014/main" id="{F9A96E72-F551-E223-AC7A-AD8D420F8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60588" y="2379573"/>
                <a:ext cx="622505" cy="622505"/>
              </a:xfrm>
              <a:prstGeom prst="rect">
                <a:avLst/>
              </a:prstGeom>
            </p:spPr>
          </p:pic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2F2D984-31C0-CAB2-7F7E-9A24D622F78F}"/>
                </a:ext>
              </a:extLst>
            </p:cNvPr>
            <p:cNvSpPr txBox="1"/>
            <p:nvPr/>
          </p:nvSpPr>
          <p:spPr>
            <a:xfrm>
              <a:off x="2057567" y="1804227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Agrupamento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C8435B0-34E2-D956-834C-265610239476}"/>
              </a:ext>
            </a:extLst>
          </p:cNvPr>
          <p:cNvGrpSpPr/>
          <p:nvPr/>
        </p:nvGrpSpPr>
        <p:grpSpPr>
          <a:xfrm>
            <a:off x="2467569" y="3911056"/>
            <a:ext cx="1593011" cy="1460520"/>
            <a:chOff x="2024273" y="3569244"/>
            <a:chExt cx="1665554" cy="145002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9C1092CD-92B8-0A66-A6AA-E2F9E6D94376}"/>
                </a:ext>
              </a:extLst>
            </p:cNvPr>
            <p:cNvGrpSpPr/>
            <p:nvPr/>
          </p:nvGrpSpPr>
          <p:grpSpPr>
            <a:xfrm>
              <a:off x="2206256" y="3643946"/>
              <a:ext cx="1377576" cy="1375326"/>
              <a:chOff x="1155106" y="1657238"/>
              <a:chExt cx="1829711" cy="1817226"/>
            </a:xfrm>
          </p:grpSpPr>
          <p:pic>
            <p:nvPicPr>
              <p:cNvPr id="19" name="Gráfico 18" descr="Tabela com preenchimento sólido">
                <a:extLst>
                  <a:ext uri="{FF2B5EF4-FFF2-40B4-BE49-F238E27FC236}">
                    <a16:creationId xmlns:a16="http://schemas.microsoft.com/office/drawing/2014/main" id="{AA028826-49AD-EA49-E986-5C9D2CB2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5106" y="1657238"/>
                <a:ext cx="1817225" cy="1817226"/>
              </a:xfrm>
              <a:prstGeom prst="rect">
                <a:avLst/>
              </a:prstGeom>
            </p:spPr>
          </p:pic>
          <p:pic>
            <p:nvPicPr>
              <p:cNvPr id="20" name="Gráfico 19" descr="Esfregão e balde com preenchimento sólido">
                <a:extLst>
                  <a:ext uri="{FF2B5EF4-FFF2-40B4-BE49-F238E27FC236}">
                    <a16:creationId xmlns:a16="http://schemas.microsoft.com/office/drawing/2014/main" id="{A0426F63-557A-FA86-B88D-4FE3E300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70417" y="25600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B64308D-BAA5-5E46-BD88-8B63BE22A0FC}"/>
                </a:ext>
              </a:extLst>
            </p:cNvPr>
            <p:cNvSpPr txBox="1"/>
            <p:nvPr/>
          </p:nvSpPr>
          <p:spPr>
            <a:xfrm>
              <a:off x="2024273" y="3569244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Limpeza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91B9652-7D09-B4A6-18F1-011E5781EB61}"/>
              </a:ext>
            </a:extLst>
          </p:cNvPr>
          <p:cNvGrpSpPr/>
          <p:nvPr/>
        </p:nvGrpSpPr>
        <p:grpSpPr>
          <a:xfrm>
            <a:off x="4886511" y="3227479"/>
            <a:ext cx="1349102" cy="1773489"/>
            <a:chOff x="4977589" y="2880753"/>
            <a:chExt cx="1410538" cy="1760750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E5EC72-95C9-7B06-333C-20EC0EC87E96}"/>
                </a:ext>
              </a:extLst>
            </p:cNvPr>
            <p:cNvGrpSpPr/>
            <p:nvPr/>
          </p:nvGrpSpPr>
          <p:grpSpPr>
            <a:xfrm>
              <a:off x="5141075" y="2880753"/>
              <a:ext cx="1111946" cy="1328768"/>
              <a:chOff x="3534339" y="2514775"/>
              <a:chExt cx="1111946" cy="1328768"/>
            </a:xfrm>
          </p:grpSpPr>
          <p:pic>
            <p:nvPicPr>
              <p:cNvPr id="31" name="Gráfico 30" descr="Lista com preenchimento sólido">
                <a:extLst>
                  <a:ext uri="{FF2B5EF4-FFF2-40B4-BE49-F238E27FC236}">
                    <a16:creationId xmlns:a16="http://schemas.microsoft.com/office/drawing/2014/main" id="{39475F89-BA4E-99FF-8B57-DE4A690E4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34339" y="2514775"/>
                <a:ext cx="1038963" cy="1038963"/>
              </a:xfrm>
              <a:prstGeom prst="rect">
                <a:avLst/>
              </a:prstGeom>
            </p:spPr>
          </p:pic>
          <p:pic>
            <p:nvPicPr>
              <p:cNvPr id="32" name="Gráfico 31" descr="Filtro com preenchimento sólido">
                <a:extLst>
                  <a:ext uri="{FF2B5EF4-FFF2-40B4-BE49-F238E27FC236}">
                    <a16:creationId xmlns:a16="http://schemas.microsoft.com/office/drawing/2014/main" id="{11CF8CAE-2A23-4D5A-B27D-81EFEA458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088384" y="3285642"/>
                <a:ext cx="557901" cy="557901"/>
              </a:xfrm>
              <a:prstGeom prst="rect">
                <a:avLst/>
              </a:prstGeom>
            </p:spPr>
          </p:pic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2DB0707-D0E7-8CDE-5187-402E016B1DBE}"/>
                </a:ext>
              </a:extLst>
            </p:cNvPr>
            <p:cNvSpPr txBox="1"/>
            <p:nvPr/>
          </p:nvSpPr>
          <p:spPr>
            <a:xfrm>
              <a:off x="4977589" y="4060928"/>
              <a:ext cx="1410538" cy="58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Seleção</a:t>
              </a:r>
              <a:r>
                <a:rPr lang="pt-BR" sz="160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1600">
                  <a:solidFill>
                    <a:schemeClr val="bg1"/>
                  </a:solidFill>
                </a:rPr>
                <a:t>de variáveis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FCF753B-EA4F-20A4-3409-D7D8FD3FDE17}"/>
              </a:ext>
            </a:extLst>
          </p:cNvPr>
          <p:cNvGrpSpPr/>
          <p:nvPr/>
        </p:nvGrpSpPr>
        <p:grpSpPr>
          <a:xfrm>
            <a:off x="6175494" y="2934400"/>
            <a:ext cx="2064489" cy="1339556"/>
            <a:chOff x="6325271" y="2589781"/>
            <a:chExt cx="2158504" cy="13299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76403F6-EC38-0EA9-522D-1E787172B28B}"/>
                </a:ext>
              </a:extLst>
            </p:cNvPr>
            <p:cNvGrpSpPr/>
            <p:nvPr/>
          </p:nvGrpSpPr>
          <p:grpSpPr>
            <a:xfrm>
              <a:off x="6932314" y="2975297"/>
              <a:ext cx="944419" cy="944419"/>
              <a:chOff x="5801591" y="2762521"/>
              <a:chExt cx="944419" cy="944419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B6E7130B-576F-4B5A-44AD-39ED14DC009F}"/>
                  </a:ext>
                </a:extLst>
              </p:cNvPr>
              <p:cNvSpPr/>
              <p:nvPr/>
            </p:nvSpPr>
            <p:spPr>
              <a:xfrm>
                <a:off x="5801591" y="2762521"/>
                <a:ext cx="944419" cy="944419"/>
              </a:xfrm>
              <a:prstGeom prst="ellipse">
                <a:avLst/>
              </a:prstGeom>
              <a:solidFill>
                <a:srgbClr val="E4F0FC"/>
              </a:solidFill>
              <a:ln w="53975">
                <a:solidFill>
                  <a:srgbClr val="3394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Gráfico de decisão com preenchimento sólido">
                <a:extLst>
                  <a:ext uri="{FF2B5EF4-FFF2-40B4-BE49-F238E27FC236}">
                    <a16:creationId xmlns:a16="http://schemas.microsoft.com/office/drawing/2014/main" id="{2446CDF5-69A9-246C-630D-9FF61784E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915494" y="2832438"/>
                <a:ext cx="732155" cy="732155"/>
              </a:xfrm>
              <a:prstGeom prst="rect">
                <a:avLst/>
              </a:prstGeom>
            </p:spPr>
          </p:pic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601CF1D-9337-0BBC-0802-FA45EF454A6B}"/>
                </a:ext>
              </a:extLst>
            </p:cNvPr>
            <p:cNvSpPr txBox="1"/>
            <p:nvPr/>
          </p:nvSpPr>
          <p:spPr>
            <a:xfrm>
              <a:off x="6325271" y="2589781"/>
              <a:ext cx="215850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err="1">
                  <a:solidFill>
                    <a:schemeClr val="bg1"/>
                  </a:solidFill>
                </a:rPr>
                <a:t>Matching</a:t>
              </a:r>
              <a:endParaRPr lang="pt-BR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AA943F1-372E-73AE-A17E-F2DAA1C80BBC}"/>
              </a:ext>
            </a:extLst>
          </p:cNvPr>
          <p:cNvGrpSpPr/>
          <p:nvPr/>
        </p:nvGrpSpPr>
        <p:grpSpPr>
          <a:xfrm>
            <a:off x="3421806" y="3627754"/>
            <a:ext cx="3181328" cy="358543"/>
            <a:chOff x="2890343" y="3287978"/>
            <a:chExt cx="3181328" cy="355968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34A642-160E-8E69-72DB-DF56BB19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344" y="3287978"/>
              <a:ext cx="0" cy="355968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B2E10EA-8D9C-E34E-DFEF-0EE6C2EEC234}"/>
                </a:ext>
              </a:extLst>
            </p:cNvPr>
            <p:cNvCxnSpPr>
              <a:cxnSpLocks/>
            </p:cNvCxnSpPr>
            <p:nvPr/>
          </p:nvCxnSpPr>
          <p:spPr>
            <a:xfrm>
              <a:off x="2890343" y="3465963"/>
              <a:ext cx="1542345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6DD89A8-0ED4-9AD0-E5B4-CB4277C04356}"/>
                </a:ext>
              </a:extLst>
            </p:cNvPr>
            <p:cNvCxnSpPr>
              <a:cxnSpLocks/>
            </p:cNvCxnSpPr>
            <p:nvPr/>
          </p:nvCxnSpPr>
          <p:spPr>
            <a:xfrm>
              <a:off x="5492964" y="3459987"/>
              <a:ext cx="578707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B2412DC-BF51-C177-4E19-38CB2D223D06}"/>
              </a:ext>
            </a:extLst>
          </p:cNvPr>
          <p:cNvGrpSpPr/>
          <p:nvPr/>
        </p:nvGrpSpPr>
        <p:grpSpPr>
          <a:xfrm>
            <a:off x="8233170" y="3312812"/>
            <a:ext cx="1714132" cy="2200634"/>
            <a:chOff x="8207636" y="2975297"/>
            <a:chExt cx="1792192" cy="218482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48C083AF-2A5F-4604-B577-519DC6839288}"/>
                </a:ext>
              </a:extLst>
            </p:cNvPr>
            <p:cNvGrpSpPr/>
            <p:nvPr/>
          </p:nvGrpSpPr>
          <p:grpSpPr>
            <a:xfrm>
              <a:off x="8580601" y="2975297"/>
              <a:ext cx="1202166" cy="1203717"/>
              <a:chOff x="8881525" y="2711943"/>
              <a:chExt cx="1202166" cy="1203717"/>
            </a:xfrm>
          </p:grpSpPr>
          <p:pic>
            <p:nvPicPr>
              <p:cNvPr id="28" name="Gráfico 27" descr="Lista de Verificação com preenchimento sólido">
                <a:extLst>
                  <a:ext uri="{FF2B5EF4-FFF2-40B4-BE49-F238E27FC236}">
                    <a16:creationId xmlns:a16="http://schemas.microsoft.com/office/drawing/2014/main" id="{FB645E14-5F6B-9CAF-9A34-2E55DB06C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81525" y="2711943"/>
                <a:ext cx="1038963" cy="1038963"/>
              </a:xfrm>
              <a:prstGeom prst="rect">
                <a:avLst/>
              </a:prstGeom>
            </p:spPr>
          </p:pic>
          <p:pic>
            <p:nvPicPr>
              <p:cNvPr id="33" name="Gráfico 32" descr="Engrenagem única com preenchimento sólido">
                <a:extLst>
                  <a:ext uri="{FF2B5EF4-FFF2-40B4-BE49-F238E27FC236}">
                    <a16:creationId xmlns:a16="http://schemas.microsoft.com/office/drawing/2014/main" id="{C6C37223-B7C1-E933-ADB9-F1E06626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525790" y="3357759"/>
                <a:ext cx="557901" cy="557901"/>
              </a:xfrm>
              <a:prstGeom prst="rect">
                <a:avLst/>
              </a:prstGeom>
            </p:spPr>
          </p:pic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AA42197-A048-1B3F-A175-F55F24FF25C5}"/>
                </a:ext>
              </a:extLst>
            </p:cNvPr>
            <p:cNvSpPr txBox="1"/>
            <p:nvPr/>
          </p:nvSpPr>
          <p:spPr>
            <a:xfrm>
              <a:off x="8207636" y="4090644"/>
              <a:ext cx="1792192" cy="106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Estimação</a:t>
              </a:r>
              <a:r>
                <a:rPr lang="pt-BR" sz="160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1600">
                  <a:solidFill>
                    <a:schemeClr val="bg1"/>
                  </a:solidFill>
                </a:rPr>
                <a:t>do modelo de diferenças em diferenças</a:t>
              </a:r>
            </a:p>
          </p:txBody>
        </p:sp>
      </p:grp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68D349F-1325-AB75-3BAB-F0C6AC791EE8}"/>
              </a:ext>
            </a:extLst>
          </p:cNvPr>
          <p:cNvCxnSpPr>
            <a:cxnSpLocks/>
          </p:cNvCxnSpPr>
          <p:nvPr/>
        </p:nvCxnSpPr>
        <p:spPr>
          <a:xfrm>
            <a:off x="7898749" y="3804965"/>
            <a:ext cx="578707" cy="0"/>
          </a:xfrm>
          <a:prstGeom prst="line">
            <a:avLst/>
          </a:prstGeom>
          <a:ln w="47625">
            <a:solidFill>
              <a:srgbClr val="A5A5A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3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F01FDC-2725-A178-19CF-3D28338A90F3}"/>
              </a:ext>
            </a:extLst>
          </p:cNvPr>
          <p:cNvSpPr txBox="1"/>
          <p:nvPr/>
        </p:nvSpPr>
        <p:spPr>
          <a:xfrm>
            <a:off x="5036911" y="953674"/>
            <a:ext cx="3700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Base de Dados</a:t>
            </a:r>
            <a:endParaRPr lang="pt-BR" sz="4000" b="1">
              <a:solidFill>
                <a:schemeClr val="bg1"/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352D7F2-EDB1-2188-336C-15B8643C58FB}"/>
              </a:ext>
            </a:extLst>
          </p:cNvPr>
          <p:cNvGrpSpPr/>
          <p:nvPr/>
        </p:nvGrpSpPr>
        <p:grpSpPr>
          <a:xfrm>
            <a:off x="2499412" y="2133267"/>
            <a:ext cx="1593010" cy="1575143"/>
            <a:chOff x="2057567" y="1804227"/>
            <a:chExt cx="1665554" cy="1563829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AE4EEAE-CD54-7810-95CF-7ED207FBF50E}"/>
                </a:ext>
              </a:extLst>
            </p:cNvPr>
            <p:cNvGrpSpPr/>
            <p:nvPr/>
          </p:nvGrpSpPr>
          <p:grpSpPr>
            <a:xfrm>
              <a:off x="2206256" y="1912652"/>
              <a:ext cx="1483573" cy="1455404"/>
              <a:chOff x="599520" y="1546674"/>
              <a:chExt cx="1483573" cy="1455404"/>
            </a:xfrm>
          </p:grpSpPr>
          <p:pic>
            <p:nvPicPr>
              <p:cNvPr id="23" name="Gráfico 22" descr="Tabela com preenchimento sólido">
                <a:extLst>
                  <a:ext uri="{FF2B5EF4-FFF2-40B4-BE49-F238E27FC236}">
                    <a16:creationId xmlns:a16="http://schemas.microsoft.com/office/drawing/2014/main" id="{5685B2AA-F6BF-6FF6-40BE-48BBEED6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20" y="1546674"/>
                <a:ext cx="1368176" cy="1375326"/>
              </a:xfrm>
              <a:prstGeom prst="rect">
                <a:avLst/>
              </a:prstGeom>
            </p:spPr>
          </p:pic>
          <p:pic>
            <p:nvPicPr>
              <p:cNvPr id="24" name="Gráfico 23" descr="Rede com preenchimento sólido">
                <a:extLst>
                  <a:ext uri="{FF2B5EF4-FFF2-40B4-BE49-F238E27FC236}">
                    <a16:creationId xmlns:a16="http://schemas.microsoft.com/office/drawing/2014/main" id="{F9A96E72-F551-E223-AC7A-AD8D420F8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60588" y="2379573"/>
                <a:ext cx="622505" cy="622505"/>
              </a:xfrm>
              <a:prstGeom prst="rect">
                <a:avLst/>
              </a:prstGeom>
            </p:spPr>
          </p:pic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2F2D984-31C0-CAB2-7F7E-9A24D622F78F}"/>
                </a:ext>
              </a:extLst>
            </p:cNvPr>
            <p:cNvSpPr txBox="1"/>
            <p:nvPr/>
          </p:nvSpPr>
          <p:spPr>
            <a:xfrm>
              <a:off x="2057567" y="1804227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Agrupamento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C8435B0-34E2-D956-834C-265610239476}"/>
              </a:ext>
            </a:extLst>
          </p:cNvPr>
          <p:cNvGrpSpPr/>
          <p:nvPr/>
        </p:nvGrpSpPr>
        <p:grpSpPr>
          <a:xfrm>
            <a:off x="2467569" y="3911056"/>
            <a:ext cx="1593011" cy="1460520"/>
            <a:chOff x="2024273" y="3569244"/>
            <a:chExt cx="1665554" cy="145002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9C1092CD-92B8-0A66-A6AA-E2F9E6D94376}"/>
                </a:ext>
              </a:extLst>
            </p:cNvPr>
            <p:cNvGrpSpPr/>
            <p:nvPr/>
          </p:nvGrpSpPr>
          <p:grpSpPr>
            <a:xfrm>
              <a:off x="2206256" y="3643946"/>
              <a:ext cx="1377576" cy="1375326"/>
              <a:chOff x="1155106" y="1657238"/>
              <a:chExt cx="1829711" cy="1817226"/>
            </a:xfrm>
          </p:grpSpPr>
          <p:pic>
            <p:nvPicPr>
              <p:cNvPr id="19" name="Gráfico 18" descr="Tabela com preenchimento sólido">
                <a:extLst>
                  <a:ext uri="{FF2B5EF4-FFF2-40B4-BE49-F238E27FC236}">
                    <a16:creationId xmlns:a16="http://schemas.microsoft.com/office/drawing/2014/main" id="{AA028826-49AD-EA49-E986-5C9D2CB2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5106" y="1657238"/>
                <a:ext cx="1817225" cy="1817226"/>
              </a:xfrm>
              <a:prstGeom prst="rect">
                <a:avLst/>
              </a:prstGeom>
            </p:spPr>
          </p:pic>
          <p:pic>
            <p:nvPicPr>
              <p:cNvPr id="20" name="Gráfico 19" descr="Esfregão e balde com preenchimento sólido">
                <a:extLst>
                  <a:ext uri="{FF2B5EF4-FFF2-40B4-BE49-F238E27FC236}">
                    <a16:creationId xmlns:a16="http://schemas.microsoft.com/office/drawing/2014/main" id="{A0426F63-557A-FA86-B88D-4FE3E300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70417" y="256006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B64308D-BAA5-5E46-BD88-8B63BE22A0FC}"/>
                </a:ext>
              </a:extLst>
            </p:cNvPr>
            <p:cNvSpPr txBox="1"/>
            <p:nvPr/>
          </p:nvSpPr>
          <p:spPr>
            <a:xfrm>
              <a:off x="2024273" y="3569244"/>
              <a:ext cx="166555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Limpeza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91B9652-7D09-B4A6-18F1-011E5781EB61}"/>
              </a:ext>
            </a:extLst>
          </p:cNvPr>
          <p:cNvGrpSpPr/>
          <p:nvPr/>
        </p:nvGrpSpPr>
        <p:grpSpPr>
          <a:xfrm>
            <a:off x="4886511" y="3227479"/>
            <a:ext cx="1349102" cy="1773489"/>
            <a:chOff x="4977589" y="2880753"/>
            <a:chExt cx="1410538" cy="1760750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E5EC72-95C9-7B06-333C-20EC0EC87E96}"/>
                </a:ext>
              </a:extLst>
            </p:cNvPr>
            <p:cNvGrpSpPr/>
            <p:nvPr/>
          </p:nvGrpSpPr>
          <p:grpSpPr>
            <a:xfrm>
              <a:off x="5141075" y="2880753"/>
              <a:ext cx="1111946" cy="1328768"/>
              <a:chOff x="3534339" y="2514775"/>
              <a:chExt cx="1111946" cy="1328768"/>
            </a:xfrm>
          </p:grpSpPr>
          <p:pic>
            <p:nvPicPr>
              <p:cNvPr id="31" name="Gráfico 30" descr="Lista com preenchimento sólido">
                <a:extLst>
                  <a:ext uri="{FF2B5EF4-FFF2-40B4-BE49-F238E27FC236}">
                    <a16:creationId xmlns:a16="http://schemas.microsoft.com/office/drawing/2014/main" id="{39475F89-BA4E-99FF-8B57-DE4A690E4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34339" y="2514775"/>
                <a:ext cx="1038963" cy="1038963"/>
              </a:xfrm>
              <a:prstGeom prst="rect">
                <a:avLst/>
              </a:prstGeom>
            </p:spPr>
          </p:pic>
          <p:pic>
            <p:nvPicPr>
              <p:cNvPr id="32" name="Gráfico 31" descr="Filtro com preenchimento sólido">
                <a:extLst>
                  <a:ext uri="{FF2B5EF4-FFF2-40B4-BE49-F238E27FC236}">
                    <a16:creationId xmlns:a16="http://schemas.microsoft.com/office/drawing/2014/main" id="{11CF8CAE-2A23-4D5A-B27D-81EFEA458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088384" y="3285642"/>
                <a:ext cx="557901" cy="557901"/>
              </a:xfrm>
              <a:prstGeom prst="rect">
                <a:avLst/>
              </a:prstGeom>
            </p:spPr>
          </p:pic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2DB0707-D0E7-8CDE-5187-402E016B1DBE}"/>
                </a:ext>
              </a:extLst>
            </p:cNvPr>
            <p:cNvSpPr txBox="1"/>
            <p:nvPr/>
          </p:nvSpPr>
          <p:spPr>
            <a:xfrm>
              <a:off x="4977589" y="4060928"/>
              <a:ext cx="1410538" cy="58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Seleção</a:t>
              </a:r>
              <a:r>
                <a:rPr lang="pt-BR" sz="160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1600">
                  <a:solidFill>
                    <a:schemeClr val="bg1"/>
                  </a:solidFill>
                </a:rPr>
                <a:t>de variáveis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FCF753B-EA4F-20A4-3409-D7D8FD3FDE17}"/>
              </a:ext>
            </a:extLst>
          </p:cNvPr>
          <p:cNvGrpSpPr/>
          <p:nvPr/>
        </p:nvGrpSpPr>
        <p:grpSpPr>
          <a:xfrm>
            <a:off x="6175494" y="2934400"/>
            <a:ext cx="2064489" cy="1339556"/>
            <a:chOff x="6325271" y="2589781"/>
            <a:chExt cx="2158504" cy="13299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76403F6-EC38-0EA9-522D-1E787172B28B}"/>
                </a:ext>
              </a:extLst>
            </p:cNvPr>
            <p:cNvGrpSpPr/>
            <p:nvPr/>
          </p:nvGrpSpPr>
          <p:grpSpPr>
            <a:xfrm>
              <a:off x="6932314" y="2975297"/>
              <a:ext cx="944419" cy="944419"/>
              <a:chOff x="5801591" y="2762521"/>
              <a:chExt cx="944419" cy="944419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B6E7130B-576F-4B5A-44AD-39ED14DC009F}"/>
                  </a:ext>
                </a:extLst>
              </p:cNvPr>
              <p:cNvSpPr/>
              <p:nvPr/>
            </p:nvSpPr>
            <p:spPr>
              <a:xfrm>
                <a:off x="5801591" y="2762521"/>
                <a:ext cx="944419" cy="944419"/>
              </a:xfrm>
              <a:prstGeom prst="ellipse">
                <a:avLst/>
              </a:prstGeom>
              <a:solidFill>
                <a:srgbClr val="E4F0FC"/>
              </a:solidFill>
              <a:ln w="53975">
                <a:solidFill>
                  <a:srgbClr val="3394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Gráfico de decisão com preenchimento sólido">
                <a:extLst>
                  <a:ext uri="{FF2B5EF4-FFF2-40B4-BE49-F238E27FC236}">
                    <a16:creationId xmlns:a16="http://schemas.microsoft.com/office/drawing/2014/main" id="{2446CDF5-69A9-246C-630D-9FF61784E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915494" y="2832438"/>
                <a:ext cx="732155" cy="732155"/>
              </a:xfrm>
              <a:prstGeom prst="rect">
                <a:avLst/>
              </a:prstGeom>
            </p:spPr>
          </p:pic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601CF1D-9337-0BBC-0802-FA45EF454A6B}"/>
                </a:ext>
              </a:extLst>
            </p:cNvPr>
            <p:cNvSpPr txBox="1"/>
            <p:nvPr/>
          </p:nvSpPr>
          <p:spPr>
            <a:xfrm>
              <a:off x="6325271" y="2589781"/>
              <a:ext cx="2158504" cy="33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err="1">
                  <a:solidFill>
                    <a:schemeClr val="bg1"/>
                  </a:solidFill>
                </a:rPr>
                <a:t>Matching</a:t>
              </a:r>
              <a:endParaRPr lang="pt-BR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AA943F1-372E-73AE-A17E-F2DAA1C80BBC}"/>
              </a:ext>
            </a:extLst>
          </p:cNvPr>
          <p:cNvGrpSpPr/>
          <p:nvPr/>
        </p:nvGrpSpPr>
        <p:grpSpPr>
          <a:xfrm>
            <a:off x="3421806" y="3627754"/>
            <a:ext cx="3181328" cy="358543"/>
            <a:chOff x="2890343" y="3287978"/>
            <a:chExt cx="3181328" cy="355968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34A642-160E-8E69-72DB-DF56BB19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344" y="3287978"/>
              <a:ext cx="0" cy="355968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B2E10EA-8D9C-E34E-DFEF-0EE6C2EEC234}"/>
                </a:ext>
              </a:extLst>
            </p:cNvPr>
            <p:cNvCxnSpPr>
              <a:cxnSpLocks/>
            </p:cNvCxnSpPr>
            <p:nvPr/>
          </p:nvCxnSpPr>
          <p:spPr>
            <a:xfrm>
              <a:off x="2890343" y="3465963"/>
              <a:ext cx="1542345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6DD89A8-0ED4-9AD0-E5B4-CB4277C04356}"/>
                </a:ext>
              </a:extLst>
            </p:cNvPr>
            <p:cNvCxnSpPr>
              <a:cxnSpLocks/>
            </p:cNvCxnSpPr>
            <p:nvPr/>
          </p:nvCxnSpPr>
          <p:spPr>
            <a:xfrm>
              <a:off x="5492964" y="3459987"/>
              <a:ext cx="578707" cy="0"/>
            </a:xfrm>
            <a:prstGeom prst="line">
              <a:avLst/>
            </a:prstGeom>
            <a:ln w="47625">
              <a:solidFill>
                <a:srgbClr val="A5A5A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B2412DC-BF51-C177-4E19-38CB2D223D06}"/>
              </a:ext>
            </a:extLst>
          </p:cNvPr>
          <p:cNvGrpSpPr/>
          <p:nvPr/>
        </p:nvGrpSpPr>
        <p:grpSpPr>
          <a:xfrm>
            <a:off x="8233170" y="3312812"/>
            <a:ext cx="1714132" cy="2200634"/>
            <a:chOff x="8207636" y="2975297"/>
            <a:chExt cx="1792192" cy="2184827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48C083AF-2A5F-4604-B577-519DC6839288}"/>
                </a:ext>
              </a:extLst>
            </p:cNvPr>
            <p:cNvGrpSpPr/>
            <p:nvPr/>
          </p:nvGrpSpPr>
          <p:grpSpPr>
            <a:xfrm>
              <a:off x="8580601" y="2975297"/>
              <a:ext cx="1202166" cy="1203717"/>
              <a:chOff x="8881525" y="2711943"/>
              <a:chExt cx="1202166" cy="1203717"/>
            </a:xfrm>
          </p:grpSpPr>
          <p:pic>
            <p:nvPicPr>
              <p:cNvPr id="28" name="Gráfico 27" descr="Lista de Verificação com preenchimento sólido">
                <a:extLst>
                  <a:ext uri="{FF2B5EF4-FFF2-40B4-BE49-F238E27FC236}">
                    <a16:creationId xmlns:a16="http://schemas.microsoft.com/office/drawing/2014/main" id="{FB645E14-5F6B-9CAF-9A34-2E55DB06C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81525" y="2711943"/>
                <a:ext cx="1038963" cy="1038963"/>
              </a:xfrm>
              <a:prstGeom prst="rect">
                <a:avLst/>
              </a:prstGeom>
            </p:spPr>
          </p:pic>
          <p:pic>
            <p:nvPicPr>
              <p:cNvPr id="33" name="Gráfico 32" descr="Engrenagem única com preenchimento sólido">
                <a:extLst>
                  <a:ext uri="{FF2B5EF4-FFF2-40B4-BE49-F238E27FC236}">
                    <a16:creationId xmlns:a16="http://schemas.microsoft.com/office/drawing/2014/main" id="{C6C37223-B7C1-E933-ADB9-F1E06626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525790" y="3357759"/>
                <a:ext cx="557901" cy="557901"/>
              </a:xfrm>
              <a:prstGeom prst="rect">
                <a:avLst/>
              </a:prstGeom>
            </p:spPr>
          </p:pic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AA42197-A048-1B3F-A175-F55F24FF25C5}"/>
                </a:ext>
              </a:extLst>
            </p:cNvPr>
            <p:cNvSpPr txBox="1"/>
            <p:nvPr/>
          </p:nvSpPr>
          <p:spPr>
            <a:xfrm>
              <a:off x="8207636" y="4090644"/>
              <a:ext cx="1792192" cy="106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Estimação</a:t>
              </a:r>
              <a:r>
                <a:rPr lang="pt-BR" sz="160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1600">
                  <a:solidFill>
                    <a:schemeClr val="bg1"/>
                  </a:solidFill>
                </a:rPr>
                <a:t>do modelo de diferenças em diferenças</a:t>
              </a:r>
            </a:p>
          </p:txBody>
        </p:sp>
      </p:grp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68D349F-1325-AB75-3BAB-F0C6AC791EE8}"/>
              </a:ext>
            </a:extLst>
          </p:cNvPr>
          <p:cNvCxnSpPr>
            <a:cxnSpLocks/>
          </p:cNvCxnSpPr>
          <p:nvPr/>
        </p:nvCxnSpPr>
        <p:spPr>
          <a:xfrm>
            <a:off x="7898749" y="3804965"/>
            <a:ext cx="578707" cy="0"/>
          </a:xfrm>
          <a:prstGeom prst="line">
            <a:avLst/>
          </a:prstGeom>
          <a:ln w="47625">
            <a:solidFill>
              <a:srgbClr val="A5A5A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D584269-0E48-4BDB-24D9-930D080CB6EE}"/>
              </a:ext>
            </a:extLst>
          </p:cNvPr>
          <p:cNvGrpSpPr/>
          <p:nvPr/>
        </p:nvGrpSpPr>
        <p:grpSpPr>
          <a:xfrm>
            <a:off x="10126780" y="2606894"/>
            <a:ext cx="1621533" cy="2018318"/>
            <a:chOff x="10032284" y="2274452"/>
            <a:chExt cx="1695377" cy="200382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3B79C7EE-0774-A16A-AC0C-0403BBEA2242}"/>
                </a:ext>
              </a:extLst>
            </p:cNvPr>
            <p:cNvGrpSpPr/>
            <p:nvPr/>
          </p:nvGrpSpPr>
          <p:grpSpPr>
            <a:xfrm>
              <a:off x="10203949" y="2831797"/>
              <a:ext cx="1255231" cy="1446475"/>
              <a:chOff x="7160930" y="4103370"/>
              <a:chExt cx="1647404" cy="1647404"/>
            </a:xfrm>
          </p:grpSpPr>
          <p:pic>
            <p:nvPicPr>
              <p:cNvPr id="41" name="Gráfico 40" descr="Propaganda com preenchimento sólido">
                <a:extLst>
                  <a:ext uri="{FF2B5EF4-FFF2-40B4-BE49-F238E27FC236}">
                    <a16:creationId xmlns:a16="http://schemas.microsoft.com/office/drawing/2014/main" id="{372C3780-42B4-EC09-DB7A-B45FEE4F4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160930" y="4103370"/>
                <a:ext cx="1647404" cy="1647404"/>
              </a:xfrm>
              <a:prstGeom prst="rect">
                <a:avLst/>
              </a:prstGeom>
            </p:spPr>
          </p:pic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B4826366-3FF8-CDF2-82A8-89FE2BE984FA}"/>
                  </a:ext>
                </a:extLst>
              </p:cNvPr>
              <p:cNvGrpSpPr/>
              <p:nvPr/>
            </p:nvGrpSpPr>
            <p:grpSpPr>
              <a:xfrm>
                <a:off x="7466019" y="4491990"/>
                <a:ext cx="1093617" cy="521971"/>
                <a:chOff x="7466019" y="4491990"/>
                <a:chExt cx="1093617" cy="521971"/>
              </a:xfrm>
            </p:grpSpPr>
            <p:grpSp>
              <p:nvGrpSpPr>
                <p:cNvPr id="43" name="Agrupar 42">
                  <a:extLst>
                    <a:ext uri="{FF2B5EF4-FFF2-40B4-BE49-F238E27FC236}">
                      <a16:creationId xmlns:a16="http://schemas.microsoft.com/office/drawing/2014/main" id="{90DB3DF0-EBBA-7EBF-6860-57DF5B4EFA5B}"/>
                    </a:ext>
                  </a:extLst>
                </p:cNvPr>
                <p:cNvGrpSpPr/>
                <p:nvPr/>
              </p:nvGrpSpPr>
              <p:grpSpPr>
                <a:xfrm>
                  <a:off x="7490629" y="4585335"/>
                  <a:ext cx="1069007" cy="428626"/>
                  <a:chOff x="7490629" y="4539615"/>
                  <a:chExt cx="1069007" cy="428626"/>
                </a:xfrm>
              </p:grpSpPr>
              <p:cxnSp>
                <p:nvCxnSpPr>
                  <p:cNvPr id="52" name="Conector reto 51">
                    <a:extLst>
                      <a:ext uri="{FF2B5EF4-FFF2-40B4-BE49-F238E27FC236}">
                        <a16:creationId xmlns:a16="http://schemas.microsoft.com/office/drawing/2014/main" id="{0999FA9A-2597-0062-F0B6-945BADB9C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90629" y="4809662"/>
                    <a:ext cx="261977" cy="158579"/>
                  </a:xfrm>
                  <a:prstGeom prst="line">
                    <a:avLst/>
                  </a:prstGeom>
                  <a:ln w="25400">
                    <a:solidFill>
                      <a:srgbClr val="339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ector reto 57">
                    <a:extLst>
                      <a:ext uri="{FF2B5EF4-FFF2-40B4-BE49-F238E27FC236}">
                        <a16:creationId xmlns:a16="http://schemas.microsoft.com/office/drawing/2014/main" id="{CA37CF52-5F6B-824F-F775-AC7F8998CA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52607" y="4724874"/>
                    <a:ext cx="414599" cy="84788"/>
                  </a:xfrm>
                  <a:prstGeom prst="line">
                    <a:avLst/>
                  </a:prstGeom>
                  <a:ln w="25400">
                    <a:solidFill>
                      <a:srgbClr val="339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ector reto 58">
                    <a:extLst>
                      <a:ext uri="{FF2B5EF4-FFF2-40B4-BE49-F238E27FC236}">
                        <a16:creationId xmlns:a16="http://schemas.microsoft.com/office/drawing/2014/main" id="{1FD3FCD1-8B58-D951-166A-33032882CD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67206" y="4539615"/>
                    <a:ext cx="392430" cy="185259"/>
                  </a:xfrm>
                  <a:prstGeom prst="line">
                    <a:avLst/>
                  </a:prstGeom>
                  <a:ln w="25400">
                    <a:solidFill>
                      <a:srgbClr val="339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BE87C74A-57B4-DC5F-F97E-DC3F0ABDFD6D}"/>
                    </a:ext>
                  </a:extLst>
                </p:cNvPr>
                <p:cNvGrpSpPr/>
                <p:nvPr/>
              </p:nvGrpSpPr>
              <p:grpSpPr>
                <a:xfrm>
                  <a:off x="7466019" y="4491990"/>
                  <a:ext cx="1088435" cy="438562"/>
                  <a:chOff x="7466019" y="4491990"/>
                  <a:chExt cx="1088435" cy="438562"/>
                </a:xfrm>
              </p:grpSpPr>
              <p:cxnSp>
                <p:nvCxnSpPr>
                  <p:cNvPr id="45" name="Conector reto 44">
                    <a:extLst>
                      <a:ext uri="{FF2B5EF4-FFF2-40B4-BE49-F238E27FC236}">
                        <a16:creationId xmlns:a16="http://schemas.microsoft.com/office/drawing/2014/main" id="{23AF06E9-17AA-21E7-9E50-B7E0143FE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66019" y="4771973"/>
                    <a:ext cx="261977" cy="158579"/>
                  </a:xfrm>
                  <a:prstGeom prst="line">
                    <a:avLst/>
                  </a:prstGeom>
                  <a:ln w="25400">
                    <a:solidFill>
                      <a:srgbClr val="339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ector reto 49">
                    <a:extLst>
                      <a:ext uri="{FF2B5EF4-FFF2-40B4-BE49-F238E27FC236}">
                        <a16:creationId xmlns:a16="http://schemas.microsoft.com/office/drawing/2014/main" id="{628201C3-3E42-A62C-7B0D-0FEBB1216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27996" y="4687185"/>
                    <a:ext cx="427693" cy="85298"/>
                  </a:xfrm>
                  <a:prstGeom prst="line">
                    <a:avLst/>
                  </a:prstGeom>
                  <a:ln w="25400">
                    <a:solidFill>
                      <a:srgbClr val="339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Conector reto 50">
                    <a:extLst>
                      <a:ext uri="{FF2B5EF4-FFF2-40B4-BE49-F238E27FC236}">
                        <a16:creationId xmlns:a16="http://schemas.microsoft.com/office/drawing/2014/main" id="{33070E4E-A860-2D1A-43B8-F6C5AE6E4F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55689" y="4491990"/>
                    <a:ext cx="398765" cy="195195"/>
                  </a:xfrm>
                  <a:prstGeom prst="line">
                    <a:avLst/>
                  </a:prstGeom>
                  <a:ln w="25400">
                    <a:solidFill>
                      <a:srgbClr val="3394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D28BDB9E-A46F-8C3C-1C34-229C448AFD04}"/>
                </a:ext>
              </a:extLst>
            </p:cNvPr>
            <p:cNvSpPr txBox="1"/>
            <p:nvPr/>
          </p:nvSpPr>
          <p:spPr>
            <a:xfrm>
              <a:off x="10032284" y="2274452"/>
              <a:ext cx="1695377" cy="580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</a:rPr>
                <a:t>Análise dos resultados</a:t>
              </a:r>
            </a:p>
          </p:txBody>
        </p:sp>
      </p:grp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0A88A65-E839-07BB-3ED8-05F87E91BFCF}"/>
              </a:ext>
            </a:extLst>
          </p:cNvPr>
          <p:cNvCxnSpPr>
            <a:cxnSpLocks/>
          </p:cNvCxnSpPr>
          <p:nvPr/>
        </p:nvCxnSpPr>
        <p:spPr>
          <a:xfrm>
            <a:off x="9600074" y="3881219"/>
            <a:ext cx="619775" cy="0"/>
          </a:xfrm>
          <a:prstGeom prst="line">
            <a:avLst/>
          </a:prstGeom>
          <a:ln w="47625">
            <a:solidFill>
              <a:srgbClr val="A5A5A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6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59987" y="196573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BC58AD5-56C1-2A7B-F9CC-CF1340487A48}"/>
              </a:ext>
            </a:extLst>
          </p:cNvPr>
          <p:cNvSpPr/>
          <p:nvPr/>
        </p:nvSpPr>
        <p:spPr>
          <a:xfrm>
            <a:off x="155302" y="190976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7612" y="0"/>
            <a:ext cx="10194388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chemeClr val="accent6">
                    <a:lumMod val="50000"/>
                  </a:schemeClr>
                </a:solidFill>
              </a:rPr>
              <a:t>Motivação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4" name="Imagem 5" descr="Logotipo&#10;&#10;Descrição gerada automaticamente">
            <a:extLst>
              <a:ext uri="{FF2B5EF4-FFF2-40B4-BE49-F238E27FC236}">
                <a16:creationId xmlns:a16="http://schemas.microsoft.com/office/drawing/2014/main" id="{CEA9726C-3F53-0567-62CA-26AE626645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DF185D-0981-E6A4-8F71-B1E504D00A9D}"/>
              </a:ext>
            </a:extLst>
          </p:cNvPr>
          <p:cNvCxnSpPr>
            <a:cxnSpLocks/>
          </p:cNvCxnSpPr>
          <p:nvPr/>
        </p:nvCxnSpPr>
        <p:spPr>
          <a:xfrm flipV="1">
            <a:off x="1994062" y="6353037"/>
            <a:ext cx="10193456" cy="11205"/>
          </a:xfrm>
          <a:prstGeom prst="line">
            <a:avLst/>
          </a:prstGeom>
          <a:ln w="28575">
            <a:solidFill>
              <a:srgbClr val="6332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75A6424C-2BBF-9C12-B1C9-26933CAFD747}"/>
              </a:ext>
            </a:extLst>
          </p:cNvPr>
          <p:cNvSpPr/>
          <p:nvPr/>
        </p:nvSpPr>
        <p:spPr>
          <a:xfrm>
            <a:off x="3005419" y="898713"/>
            <a:ext cx="9184339" cy="1373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chemeClr val="bg1"/>
                </a:solidFill>
              </a:rPr>
              <a:t>Poder do Estado na Vida de Minorias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50D4F-694A-B03E-268A-14C5F2D3E4B7}"/>
              </a:ext>
            </a:extLst>
          </p:cNvPr>
          <p:cNvSpPr/>
          <p:nvPr/>
        </p:nvSpPr>
        <p:spPr>
          <a:xfrm>
            <a:off x="2060900" y="2384333"/>
            <a:ext cx="9345037" cy="1373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Margaret Thatcher (1988)</a:t>
            </a:r>
          </a:p>
          <a:p>
            <a:pPr algn="ctr"/>
            <a:r>
              <a:rPr lang="pt-BR" b="1" err="1">
                <a:solidFill>
                  <a:schemeClr val="bg1"/>
                </a:solidFill>
              </a:rPr>
              <a:t>Section</a:t>
            </a:r>
            <a:r>
              <a:rPr lang="pt-BR" b="1">
                <a:solidFill>
                  <a:schemeClr val="bg1"/>
                </a:solidFill>
              </a:rPr>
              <a:t> 28 </a:t>
            </a:r>
            <a:r>
              <a:rPr lang="pt-BR" b="1" err="1">
                <a:solidFill>
                  <a:schemeClr val="bg1"/>
                </a:solidFill>
              </a:rPr>
              <a:t>of</a:t>
            </a:r>
            <a:r>
              <a:rPr lang="pt-BR" b="1">
                <a:solidFill>
                  <a:schemeClr val="bg1"/>
                </a:solidFill>
              </a:rPr>
              <a:t> Box 5</a:t>
            </a:r>
          </a:p>
          <a:p>
            <a:pPr algn="ctr"/>
            <a:r>
              <a:rPr lang="pt-BR" b="1">
                <a:solidFill>
                  <a:schemeClr val="bg1"/>
                </a:solidFill>
              </a:rPr>
              <a:t>Dá início a uma onda de ataques homofóbicos</a:t>
            </a:r>
          </a:p>
        </p:txBody>
      </p:sp>
      <p:pic>
        <p:nvPicPr>
          <p:cNvPr id="33" name="Imagem 8" descr="Mulher com roupa azul&#10;&#10;Descrição gerada automaticamente">
            <a:extLst>
              <a:ext uri="{FF2B5EF4-FFF2-40B4-BE49-F238E27FC236}">
                <a16:creationId xmlns:a16="http://schemas.microsoft.com/office/drawing/2014/main" id="{5C817882-D5D4-4159-DA41-6264D232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51" y="2922068"/>
            <a:ext cx="2218707" cy="33429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5" name="Imagem 7" descr="Uma imagem contendo texto, jornal, criança, menina&#10;&#10;Descrição gerada automaticamente">
            <a:extLst>
              <a:ext uri="{FF2B5EF4-FFF2-40B4-BE49-F238E27FC236}">
                <a16:creationId xmlns:a16="http://schemas.microsoft.com/office/drawing/2014/main" id="{822B99F0-210D-C216-C1DC-D1521AFB4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0000">
            <a:off x="4085526" y="4372705"/>
            <a:ext cx="1496080" cy="18260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7" name="Imagem 4" descr="Foto preta e branca de pessoas na frente de uma placa&#10;&#10;Descrição gerada automaticamente">
            <a:extLst>
              <a:ext uri="{FF2B5EF4-FFF2-40B4-BE49-F238E27FC236}">
                <a16:creationId xmlns:a16="http://schemas.microsoft.com/office/drawing/2014/main" id="{1AFA1582-6B54-68E4-1404-21FBACB64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256" y="4054571"/>
            <a:ext cx="3977425" cy="20108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1FDE9A96-BE5A-8F47-3A73-BCACDEB317E0}"/>
              </a:ext>
            </a:extLst>
          </p:cNvPr>
          <p:cNvSpPr/>
          <p:nvPr/>
        </p:nvSpPr>
        <p:spPr>
          <a:xfrm>
            <a:off x="6312766" y="5035654"/>
            <a:ext cx="978408" cy="484632"/>
          </a:xfrm>
          <a:prstGeom prst="rightArrow">
            <a:avLst/>
          </a:prstGeom>
          <a:solidFill>
            <a:srgbClr val="633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33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4F0FC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620937" y="661539"/>
            <a:ext cx="4260472" cy="72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Análise Descritiva</a:t>
            </a:r>
            <a:endParaRPr lang="pt-BR" sz="4000" b="1">
              <a:solidFill>
                <a:schemeClr val="bg1"/>
              </a:solidFill>
            </a:endParaRPr>
          </a:p>
        </p:txBody>
      </p:sp>
      <p:pic>
        <p:nvPicPr>
          <p:cNvPr id="8" name="Imagem 7" descr="Mapa&#10;&#10;Descrição gerada automaticamente com confiança média">
            <a:extLst>
              <a:ext uri="{FF2B5EF4-FFF2-40B4-BE49-F238E27FC236}">
                <a16:creationId xmlns:a16="http://schemas.microsoft.com/office/drawing/2014/main" id="{3D2FC545-7C8A-0342-86A5-AA0BD8C16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79" y="1584087"/>
            <a:ext cx="4485013" cy="4485013"/>
          </a:xfrm>
          <a:prstGeom prst="rect">
            <a:avLst/>
          </a:prstGeom>
          <a:ln>
            <a:solidFill>
              <a:srgbClr val="FEE600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2839A0-4D6D-2635-86F5-9081002AAFB9}"/>
              </a:ext>
            </a:extLst>
          </p:cNvPr>
          <p:cNvSpPr txBox="1"/>
          <p:nvPr/>
        </p:nvSpPr>
        <p:spPr>
          <a:xfrm>
            <a:off x="8973328" y="4961622"/>
            <a:ext cx="3010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Gráfico da aceitação média de homossexualidade ao longo dos anos em países nórdicos.</a:t>
            </a:r>
            <a:endParaRPr lang="pt-BR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7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267619" y="848803"/>
            <a:ext cx="5396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Modelo Econométrico</a:t>
            </a:r>
            <a:endParaRPr lang="pt-BR" sz="40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8A5E83F-E0B2-4632-C9B4-872A62FE5136}"/>
                  </a:ext>
                </a:extLst>
              </p:cNvPr>
              <p:cNvSpPr txBox="1"/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noFill/>
              <a:ln w="28575">
                <a:solidFill>
                  <a:srgbClr val="E8D52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𝐴𝑐𝑒𝑖𝑡𝑎𝑐𝑎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h𝑜𝑚𝑜𝑠𝑠𝑒𝑥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𝑇𝑟𝑎𝑡𝑎𝑚𝑒𝑛𝑡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𝐶𝑜𝑛𝑡𝑟𝑜𝑙𝑒</m:t>
                          </m:r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𝑊𝑎𝑣𝑒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𝐺𝑟𝑢𝑝𝑜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8A5E83F-E0B2-4632-C9B4-872A62FE5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E8D52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824053-D181-7364-EA7E-72DD7CF4218B}"/>
              </a:ext>
            </a:extLst>
          </p:cNvPr>
          <p:cNvSpPr txBox="1"/>
          <p:nvPr/>
        </p:nvSpPr>
        <p:spPr>
          <a:xfrm>
            <a:off x="4698065" y="3524248"/>
            <a:ext cx="45288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Variável Resposta:</a:t>
            </a:r>
          </a:p>
          <a:p>
            <a:pPr algn="ctr"/>
            <a:endParaRPr lang="pt-BR" b="1">
              <a:solidFill>
                <a:schemeClr val="bg1"/>
              </a:solidFill>
            </a:endParaRPr>
          </a:p>
          <a:p>
            <a:pPr algn="ctr"/>
            <a:r>
              <a:rPr lang="pt-BR" b="1">
                <a:solidFill>
                  <a:schemeClr val="bg1"/>
                </a:solidFill>
              </a:rPr>
              <a:t>Pergunta do WVS:</a:t>
            </a:r>
          </a:p>
          <a:p>
            <a:pPr algn="ctr"/>
            <a:r>
              <a:rPr lang="pt-BR">
                <a:solidFill>
                  <a:schemeClr val="bg1"/>
                </a:solidFill>
              </a:rPr>
              <a:t>“</a:t>
            </a:r>
            <a:r>
              <a:rPr lang="pt-BR" i="1">
                <a:solidFill>
                  <a:schemeClr val="bg1"/>
                </a:solidFill>
              </a:rPr>
              <a:t>A </a:t>
            </a:r>
            <a:r>
              <a:rPr lang="pt-BR" i="1" err="1">
                <a:solidFill>
                  <a:schemeClr val="bg1"/>
                </a:solidFill>
              </a:rPr>
              <a:t>hossexualidade</a:t>
            </a:r>
            <a:r>
              <a:rPr lang="pt-BR" i="1">
                <a:solidFill>
                  <a:schemeClr val="bg1"/>
                </a:solidFill>
              </a:rPr>
              <a:t> é justificável?</a:t>
            </a:r>
            <a:r>
              <a:rPr lang="pt-BR">
                <a:solidFill>
                  <a:schemeClr val="bg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3577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267619" y="848803"/>
            <a:ext cx="5396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Modelo Econométrico</a:t>
            </a:r>
            <a:endParaRPr lang="pt-BR" sz="40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8A5E83F-E0B2-4632-C9B4-872A62FE5136}"/>
                  </a:ext>
                </a:extLst>
              </p:cNvPr>
              <p:cNvSpPr txBox="1"/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noFill/>
              <a:ln w="28575">
                <a:solidFill>
                  <a:srgbClr val="E8D52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𝐴𝑐𝑒𝑖𝑡𝑎𝑐𝑎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h𝑜𝑚𝑜𝑠𝑠𝑒𝑥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𝑇𝑟𝑎𝑡𝑎𝑚𝑒𝑛𝑡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𝐶𝑜𝑛𝑡𝑟𝑜𝑙𝑒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𝑊𝑎𝑣𝑒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𝐺𝑟𝑢𝑝𝑜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8A5E83F-E0B2-4632-C9B4-872A62FE5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E8D52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824053-D181-7364-EA7E-72DD7CF4218B}"/>
              </a:ext>
            </a:extLst>
          </p:cNvPr>
          <p:cNvSpPr txBox="1"/>
          <p:nvPr/>
        </p:nvSpPr>
        <p:spPr>
          <a:xfrm>
            <a:off x="2703418" y="3524248"/>
            <a:ext cx="452885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Variável Explicativa: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  <a:p>
            <a:pPr algn="ctr"/>
            <a:r>
              <a:rPr lang="pt-BR" b="1">
                <a:solidFill>
                  <a:schemeClr val="bg1"/>
                </a:solidFill>
              </a:rPr>
              <a:t>TRATAMENTO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  <a:p>
            <a:pPr algn="ctr"/>
            <a:r>
              <a:rPr lang="pt-BR" err="1">
                <a:solidFill>
                  <a:schemeClr val="bg1"/>
                </a:solidFill>
              </a:rPr>
              <a:t>Dummy</a:t>
            </a:r>
            <a:r>
              <a:rPr lang="pt-BR">
                <a:solidFill>
                  <a:schemeClr val="bg1"/>
                </a:solidFill>
              </a:rPr>
              <a:t> referente a legalização do casamento homossexual na Islândia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A24CF0-A96B-4CF4-00FE-CADF74B4FF69}"/>
              </a:ext>
            </a:extLst>
          </p:cNvPr>
          <p:cNvSpPr txBox="1"/>
          <p:nvPr/>
        </p:nvSpPr>
        <p:spPr>
          <a:xfrm>
            <a:off x="7107329" y="3524248"/>
            <a:ext cx="452885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Expectativa: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  <a:p>
            <a:pPr algn="ctr"/>
            <a:r>
              <a:rPr lang="pt-BR">
                <a:solidFill>
                  <a:schemeClr val="bg1"/>
                </a:solidFill>
              </a:rPr>
              <a:t>Efeito será capturado por  </a:t>
            </a:r>
            <a:r>
              <a:rPr lang="pt-BR" b="1">
                <a:solidFill>
                  <a:schemeClr val="bg1"/>
                </a:solidFill>
              </a:rPr>
              <a:t>β1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  <a:p>
            <a:pPr algn="ctr"/>
            <a:r>
              <a:rPr lang="pt-BR">
                <a:solidFill>
                  <a:schemeClr val="bg1"/>
                </a:solidFill>
              </a:rPr>
              <a:t>Espera-se que esse efeito seja</a:t>
            </a:r>
          </a:p>
          <a:p>
            <a:pPr algn="ctr"/>
            <a:r>
              <a:rPr lang="pt-BR" b="1">
                <a:solidFill>
                  <a:schemeClr val="bg1"/>
                </a:solidFill>
              </a:rPr>
              <a:t>POSITIVO</a:t>
            </a:r>
          </a:p>
        </p:txBody>
      </p:sp>
    </p:spTree>
    <p:extLst>
      <p:ext uri="{BB962C8B-B14F-4D97-AF65-F5344CB8AC3E}">
        <p14:creationId xmlns:p14="http://schemas.microsoft.com/office/powerpoint/2010/main" val="1603266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267619" y="848803"/>
            <a:ext cx="5396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Modelo Econométrico</a:t>
            </a:r>
            <a:endParaRPr lang="pt-BR" sz="40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8A5E83F-E0B2-4632-C9B4-872A62FE5136}"/>
                  </a:ext>
                </a:extLst>
              </p:cNvPr>
              <p:cNvSpPr txBox="1"/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noFill/>
              <a:ln w="28575">
                <a:solidFill>
                  <a:srgbClr val="E8D52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𝐴𝑐𝑒𝑖𝑡𝑎𝑐𝑎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h𝑜𝑚𝑜𝑠𝑠𝑒𝑥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𝑇𝑟𝑎𝑡𝑎𝑚𝑒𝑛𝑡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𝐶𝑜𝑛𝑡𝑟𝑜𝑙𝑒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𝑊𝑎𝑣𝑒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𝐺𝑟𝑢𝑝𝑜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8A5E83F-E0B2-4632-C9B4-872A62FE5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E8D52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824053-D181-7364-EA7E-72DD7CF4218B}"/>
              </a:ext>
            </a:extLst>
          </p:cNvPr>
          <p:cNvSpPr txBox="1"/>
          <p:nvPr/>
        </p:nvSpPr>
        <p:spPr>
          <a:xfrm>
            <a:off x="6199653" y="3120836"/>
            <a:ext cx="1402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Controles:</a:t>
            </a:r>
          </a:p>
        </p:txBody>
      </p:sp>
      <p:pic>
        <p:nvPicPr>
          <p:cNvPr id="8" name="Gráfico 8" descr="Catedral com preenchimento sólido">
            <a:extLst>
              <a:ext uri="{FF2B5EF4-FFF2-40B4-BE49-F238E27FC236}">
                <a16:creationId xmlns:a16="http://schemas.microsoft.com/office/drawing/2014/main" id="{E4B6AAA8-A2E9-AE24-6492-C591F7A33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918" y="3588123"/>
            <a:ext cx="656665" cy="6342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8EF91DE-83EA-E248-89C7-72EBB37D0A42}"/>
              </a:ext>
            </a:extLst>
          </p:cNvPr>
          <p:cNvSpPr txBox="1"/>
          <p:nvPr/>
        </p:nvSpPr>
        <p:spPr>
          <a:xfrm>
            <a:off x="5000621" y="3882835"/>
            <a:ext cx="24109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Importância na religião</a:t>
            </a:r>
          </a:p>
        </p:txBody>
      </p:sp>
      <p:pic>
        <p:nvPicPr>
          <p:cNvPr id="10" name="Gráfico 16" descr="Masculino com preenchimento sólido">
            <a:extLst>
              <a:ext uri="{FF2B5EF4-FFF2-40B4-BE49-F238E27FC236}">
                <a16:creationId xmlns:a16="http://schemas.microsoft.com/office/drawing/2014/main" id="{82E62F56-DB33-AB32-EB81-28B779B3D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917" y="4484593"/>
            <a:ext cx="656666" cy="65666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48C0C6-6E40-573D-0378-48BBB7CA0B3C}"/>
              </a:ext>
            </a:extLst>
          </p:cNvPr>
          <p:cNvSpPr txBox="1"/>
          <p:nvPr/>
        </p:nvSpPr>
        <p:spPr>
          <a:xfrm>
            <a:off x="5079063" y="4656041"/>
            <a:ext cx="7748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Sexo</a:t>
            </a:r>
          </a:p>
        </p:txBody>
      </p:sp>
      <p:pic>
        <p:nvPicPr>
          <p:cNvPr id="20" name="Gráfico 21" descr="Homem com bengala com preenchimento sólido">
            <a:extLst>
              <a:ext uri="{FF2B5EF4-FFF2-40B4-BE49-F238E27FC236}">
                <a16:creationId xmlns:a16="http://schemas.microsoft.com/office/drawing/2014/main" id="{05EF94FE-3F90-0A4F-1A3A-8283027ED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8918" y="5325035"/>
            <a:ext cx="656664" cy="66787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04B242A-E85F-ADC7-DC51-243162D63CBB}"/>
              </a:ext>
            </a:extLst>
          </p:cNvPr>
          <p:cNvSpPr txBox="1"/>
          <p:nvPr/>
        </p:nvSpPr>
        <p:spPr>
          <a:xfrm>
            <a:off x="5079063" y="5485276"/>
            <a:ext cx="7748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1D41D57-9760-33E5-291A-758E864AEB6C}"/>
              </a:ext>
            </a:extLst>
          </p:cNvPr>
          <p:cNvSpPr txBox="1"/>
          <p:nvPr/>
        </p:nvSpPr>
        <p:spPr>
          <a:xfrm>
            <a:off x="8306356" y="3860422"/>
            <a:ext cx="24109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Estado Civil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F884A1B-880D-CF21-62C9-BE7C19914984}"/>
              </a:ext>
            </a:extLst>
          </p:cNvPr>
          <p:cNvSpPr txBox="1"/>
          <p:nvPr/>
        </p:nvSpPr>
        <p:spPr>
          <a:xfrm>
            <a:off x="8384798" y="4644833"/>
            <a:ext cx="10438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Educação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584949-1206-CDA6-2138-EC058FDB377F}"/>
              </a:ext>
            </a:extLst>
          </p:cNvPr>
          <p:cNvSpPr txBox="1"/>
          <p:nvPr/>
        </p:nvSpPr>
        <p:spPr>
          <a:xfrm>
            <a:off x="8384798" y="5462863"/>
            <a:ext cx="7748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</a:rPr>
              <a:t>Renda</a:t>
            </a:r>
          </a:p>
        </p:txBody>
      </p:sp>
      <p:pic>
        <p:nvPicPr>
          <p:cNvPr id="29" name="Gráfico 29" descr="Duas mulheres com preenchimento sólido">
            <a:extLst>
              <a:ext uri="{FF2B5EF4-FFF2-40B4-BE49-F238E27FC236}">
                <a16:creationId xmlns:a16="http://schemas.microsoft.com/office/drawing/2014/main" id="{686A2CFF-0255-EDD0-BA3B-9F66BC1747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9830" y="3588123"/>
            <a:ext cx="679077" cy="679077"/>
          </a:xfrm>
          <a:prstGeom prst="rect">
            <a:avLst/>
          </a:prstGeom>
        </p:spPr>
      </p:pic>
      <p:pic>
        <p:nvPicPr>
          <p:cNvPr id="30" name="Gráfico 30" descr="Professor com preenchimento sólido">
            <a:extLst>
              <a:ext uri="{FF2B5EF4-FFF2-40B4-BE49-F238E27FC236}">
                <a16:creationId xmlns:a16="http://schemas.microsoft.com/office/drawing/2014/main" id="{88C7352C-A617-4638-0B39-53A13AF1E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9829" y="4338917"/>
            <a:ext cx="701489" cy="690284"/>
          </a:xfrm>
          <a:prstGeom prst="rect">
            <a:avLst/>
          </a:prstGeom>
        </p:spPr>
      </p:pic>
      <p:pic>
        <p:nvPicPr>
          <p:cNvPr id="31" name="Gráfico 31" descr="Moedas com preenchimento sólido">
            <a:extLst>
              <a:ext uri="{FF2B5EF4-FFF2-40B4-BE49-F238E27FC236}">
                <a16:creationId xmlns:a16="http://schemas.microsoft.com/office/drawing/2014/main" id="{0477025E-457C-2427-70D9-AC1E68F8BB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78270" y="5325033"/>
            <a:ext cx="600637" cy="6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04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267619" y="848803"/>
            <a:ext cx="5396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Modelo Econométrico</a:t>
            </a:r>
            <a:endParaRPr lang="pt-BR" sz="4000" b="1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F14D2FB-85D7-A15F-F198-667411D1F220}"/>
              </a:ext>
            </a:extLst>
          </p:cNvPr>
          <p:cNvSpPr txBox="1"/>
          <p:nvPr/>
        </p:nvSpPr>
        <p:spPr>
          <a:xfrm>
            <a:off x="4990973" y="4120584"/>
            <a:ext cx="39495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>
                <a:solidFill>
                  <a:schemeClr val="bg1"/>
                </a:solidFill>
              </a:rPr>
              <a:t>Wave</a:t>
            </a:r>
            <a:r>
              <a:rPr lang="pt-BR">
                <a:solidFill>
                  <a:schemeClr val="bg1"/>
                </a:solidFill>
              </a:rPr>
              <a:t>: </a:t>
            </a:r>
            <a:r>
              <a:rPr lang="pt-BR" err="1">
                <a:solidFill>
                  <a:schemeClr val="bg1"/>
                </a:solidFill>
              </a:rPr>
              <a:t>Dummy</a:t>
            </a:r>
            <a:r>
              <a:rPr lang="pt-BR">
                <a:solidFill>
                  <a:schemeClr val="bg1"/>
                </a:solidFill>
              </a:rPr>
              <a:t> para o </a:t>
            </a:r>
            <a:r>
              <a:rPr lang="pt-BR" err="1">
                <a:solidFill>
                  <a:schemeClr val="bg1"/>
                </a:solidFill>
              </a:rPr>
              <a:t>wave</a:t>
            </a:r>
            <a:r>
              <a:rPr lang="pt-BR">
                <a:solidFill>
                  <a:schemeClr val="bg1"/>
                </a:solidFill>
              </a:rPr>
              <a:t> da IVS</a:t>
            </a:r>
          </a:p>
          <a:p>
            <a:pPr algn="ctr"/>
            <a:endParaRPr lang="pt-BR">
              <a:solidFill>
                <a:schemeClr val="bg1"/>
              </a:solidFill>
            </a:endParaRPr>
          </a:p>
          <a:p>
            <a:pPr algn="ctr"/>
            <a:r>
              <a:rPr lang="pt-BR">
                <a:solidFill>
                  <a:schemeClr val="bg1"/>
                </a:solidFill>
              </a:rPr>
              <a:t>Grupo: </a:t>
            </a:r>
            <a:r>
              <a:rPr lang="pt-BR" err="1">
                <a:solidFill>
                  <a:schemeClr val="bg1"/>
                </a:solidFill>
              </a:rPr>
              <a:t>Dummy</a:t>
            </a:r>
            <a:r>
              <a:rPr lang="pt-BR">
                <a:solidFill>
                  <a:schemeClr val="bg1"/>
                </a:solidFill>
              </a:rPr>
              <a:t> referente ao país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F55470-B6CC-E40F-92F5-B6C3E264BF4F}"/>
              </a:ext>
            </a:extLst>
          </p:cNvPr>
          <p:cNvSpPr txBox="1"/>
          <p:nvPr/>
        </p:nvSpPr>
        <p:spPr>
          <a:xfrm>
            <a:off x="5964329" y="3434601"/>
            <a:ext cx="2007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Outras variáveis: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319871-748F-91F4-0440-779A366ED131}"/>
                  </a:ext>
                </a:extLst>
              </p:cNvPr>
              <p:cNvSpPr txBox="1"/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noFill/>
              <a:ln w="28575">
                <a:solidFill>
                  <a:srgbClr val="E8D52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𝐴𝑐𝑒𝑖𝑡𝑎𝑐𝑎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h𝑜𝑚𝑜𝑠𝑠𝑒𝑥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𝑇𝑟𝑎𝑡𝑎𝑚𝑒𝑛𝑡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𝐶𝑜𝑛𝑡𝑟𝑜𝑙𝑒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𝑊𝑎𝑣𝑒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𝐺𝑟𝑢𝑝𝑜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319871-748F-91F4-0440-779A366E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42" y="1999038"/>
                <a:ext cx="9704411" cy="808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E8D52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130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4773EA-B3EB-428D-79FE-C4CE5204EB0F}"/>
              </a:ext>
            </a:extLst>
          </p:cNvPr>
          <p:cNvSpPr txBox="1"/>
          <p:nvPr/>
        </p:nvSpPr>
        <p:spPr>
          <a:xfrm>
            <a:off x="2664013" y="2380816"/>
            <a:ext cx="8874138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600">
                <a:solidFill>
                  <a:schemeClr val="bg1"/>
                </a:solidFill>
              </a:rPr>
              <a:t>Para observer o </a:t>
            </a:r>
            <a:r>
              <a:rPr lang="en-US" sz="3600" err="1">
                <a:solidFill>
                  <a:schemeClr val="bg1"/>
                </a:solidFill>
              </a:rPr>
              <a:t>efeito</a:t>
            </a:r>
            <a:r>
              <a:rPr lang="en-US" sz="3600">
                <a:solidFill>
                  <a:schemeClr val="bg1"/>
                </a:solidFill>
              </a:rPr>
              <a:t> que a </a:t>
            </a:r>
            <a:r>
              <a:rPr lang="pt-PT" sz="3600">
                <a:solidFill>
                  <a:schemeClr val="bg1"/>
                </a:solidFill>
              </a:rPr>
              <a:t>legalização</a:t>
            </a:r>
            <a:r>
              <a:rPr lang="en-US" sz="3600">
                <a:solidFill>
                  <a:schemeClr val="bg1"/>
                </a:solidFill>
              </a:rPr>
              <a:t> do </a:t>
            </a:r>
            <a:r>
              <a:rPr lang="en-US" sz="3600" err="1">
                <a:solidFill>
                  <a:schemeClr val="bg1"/>
                </a:solidFill>
              </a:rPr>
              <a:t>casamento</a:t>
            </a:r>
            <a:r>
              <a:rPr lang="en-US" sz="3600">
                <a:solidFill>
                  <a:schemeClr val="bg1"/>
                </a:solidFill>
              </a:rPr>
              <a:t> LGBT </a:t>
            </a:r>
            <a:r>
              <a:rPr lang="en-US" sz="3600" err="1">
                <a:solidFill>
                  <a:schemeClr val="bg1"/>
                </a:solidFill>
              </a:rPr>
              <a:t>teve</a:t>
            </a:r>
            <a:r>
              <a:rPr lang="en-US" sz="3600">
                <a:solidFill>
                  <a:schemeClr val="bg1"/>
                </a:solidFill>
              </a:rPr>
              <a:t> no </a:t>
            </a:r>
            <a:r>
              <a:rPr lang="en-US" sz="3600" err="1">
                <a:solidFill>
                  <a:schemeClr val="bg1"/>
                </a:solidFill>
              </a:rPr>
              <a:t>nivel</a:t>
            </a:r>
            <a:r>
              <a:rPr lang="en-US" sz="3600">
                <a:solidFill>
                  <a:schemeClr val="bg1"/>
                </a:solidFill>
              </a:rPr>
              <a:t> de </a:t>
            </a:r>
            <a:r>
              <a:rPr lang="en-US" sz="3600" err="1">
                <a:solidFill>
                  <a:schemeClr val="bg1"/>
                </a:solidFill>
              </a:rPr>
              <a:t>aceita</a:t>
            </a:r>
            <a:r>
              <a:rPr lang="pt-PT" sz="3600">
                <a:solidFill>
                  <a:schemeClr val="bg1"/>
                </a:solidFill>
              </a:rPr>
              <a:t>ção</a:t>
            </a:r>
            <a:r>
              <a:rPr lang="en-US" sz="3600">
                <a:solidFill>
                  <a:schemeClr val="bg1"/>
                </a:solidFill>
              </a:rPr>
              <a:t> da </a:t>
            </a:r>
            <a:r>
              <a:rPr lang="en-US" sz="3600" err="1">
                <a:solidFill>
                  <a:schemeClr val="bg1"/>
                </a:solidFill>
              </a:rPr>
              <a:t>homossexualidade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optamos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por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fazer</a:t>
            </a:r>
            <a:r>
              <a:rPr lang="en-US" sz="3600">
                <a:solidFill>
                  <a:schemeClr val="bg1"/>
                </a:solidFill>
              </a:rPr>
              <a:t> um </a:t>
            </a:r>
            <a:r>
              <a:rPr lang="en-US" sz="3600" b="1">
                <a:solidFill>
                  <a:srgbClr val="E8D52E"/>
                </a:solidFill>
              </a:rPr>
              <a:t>Diff-in-Diff</a:t>
            </a:r>
            <a:r>
              <a:rPr lang="en-US" sz="360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EEDC4B-F757-3497-F018-9844CBD165DB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7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3730525" y="746742"/>
            <a:ext cx="61029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ea typeface="+mn-lt"/>
                <a:cs typeface="+mn-lt"/>
              </a:rPr>
              <a:t>Hipótese de Identificação:</a:t>
            </a:r>
            <a:endParaRPr lang="pt-BR" sz="4000" b="1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EA530F-63CD-613B-A3FE-B375F8E05044}"/>
              </a:ext>
            </a:extLst>
          </p:cNvPr>
          <p:cNvSpPr txBox="1"/>
          <p:nvPr/>
        </p:nvSpPr>
        <p:spPr>
          <a:xfrm>
            <a:off x="2542839" y="1904029"/>
            <a:ext cx="8874138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600">
                <a:solidFill>
                  <a:schemeClr val="bg1"/>
                </a:solidFill>
              </a:rPr>
              <a:t>Para </a:t>
            </a:r>
            <a:r>
              <a:rPr lang="pt-BR" sz="3600">
                <a:solidFill>
                  <a:schemeClr val="bg1"/>
                </a:solidFill>
              </a:rPr>
              <a:t>isso é necessário garantir que a hipótese de identificação do método seja assegurada:</a:t>
            </a:r>
          </a:p>
          <a:p>
            <a:pPr algn="just"/>
            <a:endParaRPr lang="pt-BR" sz="3600">
              <a:solidFill>
                <a:schemeClr val="bg1"/>
              </a:solidFill>
            </a:endParaRPr>
          </a:p>
          <a:p>
            <a:pPr algn="ctr"/>
            <a:r>
              <a:rPr lang="pt-BR" sz="3600" b="1">
                <a:solidFill>
                  <a:schemeClr val="bg1"/>
                </a:solidFill>
              </a:rPr>
              <a:t>“As tendências dos grupos antes do tratamento são </a:t>
            </a:r>
            <a:r>
              <a:rPr lang="pt-BR" sz="3600" b="1">
                <a:solidFill>
                  <a:srgbClr val="E8D52E"/>
                </a:solidFill>
              </a:rPr>
              <a:t>paralelas</a:t>
            </a:r>
            <a:r>
              <a:rPr lang="pt-BR" sz="3600" b="1">
                <a:solidFill>
                  <a:schemeClr val="bg1"/>
                </a:solidFill>
              </a:rPr>
              <a:t>.”</a:t>
            </a:r>
            <a:endParaRPr lang="en-US" sz="3600" b="1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646A1BB-8F25-B244-6F61-4140BF7D1318}"/>
              </a:ext>
            </a:extLst>
          </p:cNvPr>
          <p:cNvCxnSpPr/>
          <p:nvPr/>
        </p:nvCxnSpPr>
        <p:spPr>
          <a:xfrm>
            <a:off x="3957145" y="5363515"/>
            <a:ext cx="186033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03A78DE-F4F6-18F4-E701-85F9DE6E12C1}"/>
              </a:ext>
            </a:extLst>
          </p:cNvPr>
          <p:cNvCxnSpPr>
            <a:cxnSpLocks/>
          </p:cNvCxnSpPr>
          <p:nvPr/>
        </p:nvCxnSpPr>
        <p:spPr>
          <a:xfrm>
            <a:off x="3957145" y="5163460"/>
            <a:ext cx="0" cy="20005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FC02D8E-69EF-E724-7B1B-3F357B754DDB}"/>
              </a:ext>
            </a:extLst>
          </p:cNvPr>
          <p:cNvCxnSpPr>
            <a:cxnSpLocks/>
          </p:cNvCxnSpPr>
          <p:nvPr/>
        </p:nvCxnSpPr>
        <p:spPr>
          <a:xfrm flipV="1">
            <a:off x="5817476" y="5187288"/>
            <a:ext cx="0" cy="17622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133B60D-EA2E-11D0-C7B5-CE1DA989DF80}"/>
              </a:ext>
            </a:extLst>
          </p:cNvPr>
          <p:cNvCxnSpPr>
            <a:cxnSpLocks/>
          </p:cNvCxnSpPr>
          <p:nvPr/>
        </p:nvCxnSpPr>
        <p:spPr>
          <a:xfrm flipV="1">
            <a:off x="4787101" y="5363515"/>
            <a:ext cx="0" cy="38685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9A09810-E7CF-5CB6-0324-9DFC58C8CB01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A025C64-0804-1389-25CA-CD8307248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89" y="1424440"/>
            <a:ext cx="8146718" cy="4443122"/>
          </a:xfrm>
          <a:prstGeom prst="rect">
            <a:avLst/>
          </a:prstGeom>
          <a:ln>
            <a:solidFill>
              <a:srgbClr val="FEE600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8D47CDB-4AEB-A3D3-8605-C1FF3E94B30E}"/>
              </a:ext>
            </a:extLst>
          </p:cNvPr>
          <p:cNvSpPr/>
          <p:nvPr/>
        </p:nvSpPr>
        <p:spPr>
          <a:xfrm>
            <a:off x="3412523" y="5477459"/>
            <a:ext cx="6906561" cy="3839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ABCADA-85D5-F450-3224-5A6F368E79E7}"/>
              </a:ext>
            </a:extLst>
          </p:cNvPr>
          <p:cNvSpPr txBox="1"/>
          <p:nvPr/>
        </p:nvSpPr>
        <p:spPr>
          <a:xfrm>
            <a:off x="3373546" y="5537355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F453EC8-CF48-56BB-A3CA-B03B761F0A57}"/>
              </a:ext>
            </a:extLst>
          </p:cNvPr>
          <p:cNvSpPr txBox="1"/>
          <p:nvPr/>
        </p:nvSpPr>
        <p:spPr>
          <a:xfrm>
            <a:off x="5504039" y="5534838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1D40E06-0061-52F0-35B3-0A00947EF6D4}"/>
              </a:ext>
            </a:extLst>
          </p:cNvPr>
          <p:cNvSpPr txBox="1"/>
          <p:nvPr/>
        </p:nvSpPr>
        <p:spPr>
          <a:xfrm>
            <a:off x="7700990" y="5537296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CB45472-FD31-8037-A303-D36ABCAEE910}"/>
              </a:ext>
            </a:extLst>
          </p:cNvPr>
          <p:cNvSpPr txBox="1"/>
          <p:nvPr/>
        </p:nvSpPr>
        <p:spPr>
          <a:xfrm>
            <a:off x="9835399" y="5499914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79C6FE-6944-DA4D-D9C8-165DA72FDBA5}"/>
              </a:ext>
            </a:extLst>
          </p:cNvPr>
          <p:cNvSpPr txBox="1"/>
          <p:nvPr/>
        </p:nvSpPr>
        <p:spPr>
          <a:xfrm>
            <a:off x="6533702" y="5527623"/>
            <a:ext cx="107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Wave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ADDABFA-0955-36C4-2595-333EB85E162A}"/>
              </a:ext>
            </a:extLst>
          </p:cNvPr>
          <p:cNvSpPr/>
          <p:nvPr/>
        </p:nvSpPr>
        <p:spPr>
          <a:xfrm rot="16200000">
            <a:off x="1270154" y="3456929"/>
            <a:ext cx="3588556" cy="2204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ED1979F-16A0-81EB-D466-0E38BF452621}"/>
              </a:ext>
            </a:extLst>
          </p:cNvPr>
          <p:cNvSpPr txBox="1"/>
          <p:nvPr/>
        </p:nvSpPr>
        <p:spPr>
          <a:xfrm rot="16200000">
            <a:off x="1453527" y="3596666"/>
            <a:ext cx="325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Grau de </a:t>
            </a:r>
            <a:r>
              <a:rPr lang="pt-BR" sz="1400" dirty="0">
                <a:solidFill>
                  <a:schemeClr val="bg1"/>
                </a:solidFill>
              </a:rPr>
              <a:t>aceitação</a:t>
            </a:r>
            <a:r>
              <a:rPr lang="en-US" sz="1400" dirty="0">
                <a:solidFill>
                  <a:schemeClr val="bg1"/>
                </a:solidFill>
              </a:rPr>
              <a:t>de </a:t>
            </a:r>
            <a:r>
              <a:rPr lang="en-US" sz="1400" dirty="0" err="1">
                <a:solidFill>
                  <a:schemeClr val="bg1"/>
                </a:solidFill>
              </a:rPr>
              <a:t>homossexualidade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6735175-11B5-B3C0-59D2-10CD82FEFB63}"/>
              </a:ext>
            </a:extLst>
          </p:cNvPr>
          <p:cNvSpPr/>
          <p:nvPr/>
        </p:nvSpPr>
        <p:spPr>
          <a:xfrm rot="16200000">
            <a:off x="8664534" y="3372057"/>
            <a:ext cx="4085961" cy="7569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604B8F7-492F-75B1-087A-6F624FC6C03C}"/>
              </a:ext>
            </a:extLst>
          </p:cNvPr>
          <p:cNvSpPr/>
          <p:nvPr/>
        </p:nvSpPr>
        <p:spPr>
          <a:xfrm>
            <a:off x="9469685" y="4633601"/>
            <a:ext cx="593043" cy="188354"/>
          </a:xfrm>
          <a:prstGeom prst="rect">
            <a:avLst/>
          </a:prstGeom>
          <a:solidFill>
            <a:srgbClr val="A3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B587C7A-4124-4E74-8723-EAFAD628CD63}"/>
              </a:ext>
            </a:extLst>
          </p:cNvPr>
          <p:cNvSpPr/>
          <p:nvPr/>
        </p:nvSpPr>
        <p:spPr>
          <a:xfrm>
            <a:off x="9464084" y="5095734"/>
            <a:ext cx="593043" cy="188354"/>
          </a:xfrm>
          <a:prstGeom prst="rect">
            <a:avLst/>
          </a:prstGeom>
          <a:solidFill>
            <a:srgbClr val="FD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571632B-478F-E9EF-B89E-7BF37DF81C23}"/>
              </a:ext>
            </a:extLst>
          </p:cNvPr>
          <p:cNvSpPr txBox="1"/>
          <p:nvPr/>
        </p:nvSpPr>
        <p:spPr>
          <a:xfrm>
            <a:off x="10022588" y="4574883"/>
            <a:ext cx="1124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Tratamento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Controle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5275E79A-CBD0-9855-BD00-B06A2FCDBBD6}"/>
              </a:ext>
            </a:extLst>
          </p:cNvPr>
          <p:cNvSpPr txBox="1"/>
          <p:nvPr/>
        </p:nvSpPr>
        <p:spPr>
          <a:xfrm>
            <a:off x="2927567" y="942865"/>
            <a:ext cx="1564223" cy="369332"/>
          </a:xfrm>
          <a:prstGeom prst="rect">
            <a:avLst/>
          </a:prstGeom>
          <a:noFill/>
          <a:ln w="285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err="1">
                <a:solidFill>
                  <a:schemeClr val="bg1"/>
                </a:solidFill>
                <a:ea typeface="+mn-lt"/>
                <a:cs typeface="+mn-lt"/>
              </a:rPr>
              <a:t>Pré</a:t>
            </a:r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b="1" err="1">
                <a:solidFill>
                  <a:schemeClr val="bg1"/>
                </a:solidFill>
                <a:ea typeface="+mn-lt"/>
                <a:cs typeface="+mn-lt"/>
              </a:rPr>
              <a:t>matching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94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6225" y="-2"/>
            <a:ext cx="2243828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CaixaDeTexto 3">
            <a:extLst>
              <a:ext uri="{FF2B5EF4-FFF2-40B4-BE49-F238E27FC236}">
                <a16:creationId xmlns:a16="http://schemas.microsoft.com/office/drawing/2014/main" id="{CA4EC4E4-4768-E3EC-BF14-5F888D2DA3AB}"/>
              </a:ext>
            </a:extLst>
          </p:cNvPr>
          <p:cNvSpPr txBox="1"/>
          <p:nvPr/>
        </p:nvSpPr>
        <p:spPr>
          <a:xfrm>
            <a:off x="4886405" y="1555523"/>
            <a:ext cx="4353847" cy="954107"/>
          </a:xfrm>
          <a:prstGeom prst="rect">
            <a:avLst/>
          </a:prstGeom>
          <a:noFill/>
          <a:ln w="412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err="1">
                <a:solidFill>
                  <a:schemeClr val="bg1"/>
                </a:solidFill>
                <a:ea typeface="+mn-lt"/>
                <a:cs typeface="+mn-lt"/>
              </a:rPr>
              <a:t>Coarsened</a:t>
            </a:r>
            <a:r>
              <a:rPr lang="pt-BR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ea typeface="+mn-lt"/>
                <a:cs typeface="+mn-lt"/>
              </a:rPr>
              <a:t>Exact</a:t>
            </a:r>
            <a:r>
              <a:rPr lang="pt-BR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2800" err="1">
                <a:solidFill>
                  <a:schemeClr val="bg1"/>
                </a:solidFill>
                <a:ea typeface="+mn-lt"/>
                <a:cs typeface="+mn-lt"/>
              </a:rPr>
              <a:t>Matching</a:t>
            </a:r>
            <a:endParaRPr lang="pt-BR" sz="28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pt-BR" sz="2800">
                <a:solidFill>
                  <a:schemeClr val="bg1"/>
                </a:solidFill>
                <a:ea typeface="+mn-lt"/>
                <a:cs typeface="+mn-lt"/>
              </a:rPr>
              <a:t>(CEM)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6860459-9EE0-909C-E092-3722923BB90A}"/>
              </a:ext>
            </a:extLst>
          </p:cNvPr>
          <p:cNvCxnSpPr>
            <a:cxnSpLocks/>
          </p:cNvCxnSpPr>
          <p:nvPr/>
        </p:nvCxnSpPr>
        <p:spPr>
          <a:xfrm>
            <a:off x="7112081" y="2794717"/>
            <a:ext cx="0" cy="161271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159E0F-DDAA-7886-A787-F64EFB8F3DBF}"/>
              </a:ext>
            </a:extLst>
          </p:cNvPr>
          <p:cNvSpPr txBox="1"/>
          <p:nvPr/>
        </p:nvSpPr>
        <p:spPr>
          <a:xfrm>
            <a:off x="3673239" y="4686406"/>
            <a:ext cx="6780177" cy="954107"/>
          </a:xfrm>
          <a:prstGeom prst="rect">
            <a:avLst/>
          </a:prstGeom>
          <a:noFill/>
          <a:ln w="41275">
            <a:solidFill>
              <a:srgbClr val="FEE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</a:rPr>
              <a:t>Organizou</a:t>
            </a:r>
            <a:r>
              <a:rPr lang="en-US" sz="2800">
                <a:solidFill>
                  <a:schemeClr val="bg1"/>
                </a:solidFill>
              </a:rPr>
              <a:t> a base de dados de </a:t>
            </a:r>
            <a:r>
              <a:rPr lang="en-US" sz="2800" err="1">
                <a:solidFill>
                  <a:schemeClr val="bg1"/>
                </a:solidFill>
              </a:rPr>
              <a:t>tal</a:t>
            </a:r>
            <a:r>
              <a:rPr lang="en-US" sz="2800">
                <a:solidFill>
                  <a:schemeClr val="bg1"/>
                </a:solidFill>
              </a:rPr>
              <a:t> forma que fosse</a:t>
            </a:r>
            <a:r>
              <a:rPr lang="pt-BR" sz="2800">
                <a:solidFill>
                  <a:schemeClr val="bg1"/>
                </a:solidFill>
              </a:rPr>
              <a:t> p</a:t>
            </a:r>
            <a:r>
              <a:rPr lang="pt-BR" sz="2800">
                <a:solidFill>
                  <a:schemeClr val="bg1"/>
                </a:solidFill>
                <a:effectLst/>
              </a:rPr>
              <a:t>ossível garantir </a:t>
            </a:r>
            <a:r>
              <a:rPr lang="pt-BR" sz="2800" err="1">
                <a:solidFill>
                  <a:schemeClr val="bg1"/>
                </a:solidFill>
                <a:effectLst/>
              </a:rPr>
              <a:t>aleatorização</a:t>
            </a:r>
            <a:r>
              <a:rPr lang="pt-BR" sz="2800">
                <a:solidFill>
                  <a:schemeClr val="bg1"/>
                </a:solidFill>
                <a:effectLst/>
              </a:rPr>
              <a:t>.</a:t>
            </a:r>
            <a:endParaRPr lang="pt-BR" sz="280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858EC9-DF4F-F1DC-525C-16875AEF3A6B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477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24" name="Imagem 23" descr="Gráfico, Gráfico de linhas&#10;&#10;Descrição gerada automaticamente">
            <a:extLst>
              <a:ext uri="{FF2B5EF4-FFF2-40B4-BE49-F238E27FC236}">
                <a16:creationId xmlns:a16="http://schemas.microsoft.com/office/drawing/2014/main" id="{8E38AECA-F90A-0485-8063-8F79CB13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89" y="1483732"/>
            <a:ext cx="8146725" cy="4443126"/>
          </a:xfrm>
          <a:prstGeom prst="rect">
            <a:avLst/>
          </a:prstGeom>
          <a:ln>
            <a:solidFill>
              <a:srgbClr val="FEE600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C036F76-EFFA-5506-EFA9-ECD46241ECDF}"/>
              </a:ext>
            </a:extLst>
          </p:cNvPr>
          <p:cNvSpPr/>
          <p:nvPr/>
        </p:nvSpPr>
        <p:spPr>
          <a:xfrm>
            <a:off x="3422456" y="5509229"/>
            <a:ext cx="6906561" cy="3839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8942AA1D-52AB-4457-5A54-1EFF49476AB1}"/>
              </a:ext>
            </a:extLst>
          </p:cNvPr>
          <p:cNvSpPr txBox="1"/>
          <p:nvPr/>
        </p:nvSpPr>
        <p:spPr>
          <a:xfrm>
            <a:off x="2939290" y="931142"/>
            <a:ext cx="1857300" cy="369332"/>
          </a:xfrm>
          <a:prstGeom prst="rect">
            <a:avLst/>
          </a:prstGeom>
          <a:noFill/>
          <a:ln w="285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Após o </a:t>
            </a:r>
            <a:r>
              <a:rPr lang="pt-BR" b="1" dirty="0" err="1">
                <a:solidFill>
                  <a:schemeClr val="bg1"/>
                </a:solidFill>
                <a:ea typeface="+mn-lt"/>
                <a:cs typeface="+mn-lt"/>
              </a:rPr>
              <a:t>matching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50740A-886B-3D4D-A1B7-A9A73D63E883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052B6C-38B8-853C-2783-8CE76C819386}"/>
              </a:ext>
            </a:extLst>
          </p:cNvPr>
          <p:cNvSpPr txBox="1"/>
          <p:nvPr/>
        </p:nvSpPr>
        <p:spPr>
          <a:xfrm>
            <a:off x="3389162" y="5646697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9CB7E0-CEB2-18B2-A8DF-00E5B2E0AA2A}"/>
              </a:ext>
            </a:extLst>
          </p:cNvPr>
          <p:cNvSpPr txBox="1"/>
          <p:nvPr/>
        </p:nvSpPr>
        <p:spPr>
          <a:xfrm>
            <a:off x="5519655" y="5644180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00614-81A1-A155-920D-EB8FDD6D2DCD}"/>
              </a:ext>
            </a:extLst>
          </p:cNvPr>
          <p:cNvSpPr txBox="1"/>
          <p:nvPr/>
        </p:nvSpPr>
        <p:spPr>
          <a:xfrm>
            <a:off x="7716606" y="5646638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9CC3A99-FC52-3357-D5E8-B0717D3A55D5}"/>
              </a:ext>
            </a:extLst>
          </p:cNvPr>
          <p:cNvSpPr txBox="1"/>
          <p:nvPr/>
        </p:nvSpPr>
        <p:spPr>
          <a:xfrm>
            <a:off x="9851015" y="5609256"/>
            <a:ext cx="22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CA2441-F5EE-B676-A743-6B0015951278}"/>
              </a:ext>
            </a:extLst>
          </p:cNvPr>
          <p:cNvSpPr txBox="1"/>
          <p:nvPr/>
        </p:nvSpPr>
        <p:spPr>
          <a:xfrm>
            <a:off x="6549318" y="5636965"/>
            <a:ext cx="107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Wave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A4051FE-D541-5C28-BD27-C6BDC1C9F30F}"/>
              </a:ext>
            </a:extLst>
          </p:cNvPr>
          <p:cNvSpPr/>
          <p:nvPr/>
        </p:nvSpPr>
        <p:spPr>
          <a:xfrm rot="16200000">
            <a:off x="8664534" y="3372057"/>
            <a:ext cx="4085961" cy="7569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076564F-0D62-FF89-9443-07AE844EA95E}"/>
              </a:ext>
            </a:extLst>
          </p:cNvPr>
          <p:cNvSpPr/>
          <p:nvPr/>
        </p:nvSpPr>
        <p:spPr>
          <a:xfrm>
            <a:off x="9469685" y="4633601"/>
            <a:ext cx="593043" cy="188354"/>
          </a:xfrm>
          <a:prstGeom prst="rect">
            <a:avLst/>
          </a:prstGeom>
          <a:solidFill>
            <a:srgbClr val="A3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ECDC66D-20F4-3705-2CA4-911DE89CD4DA}"/>
              </a:ext>
            </a:extLst>
          </p:cNvPr>
          <p:cNvSpPr/>
          <p:nvPr/>
        </p:nvSpPr>
        <p:spPr>
          <a:xfrm>
            <a:off x="9464084" y="5095734"/>
            <a:ext cx="593043" cy="188354"/>
          </a:xfrm>
          <a:prstGeom prst="rect">
            <a:avLst/>
          </a:prstGeom>
          <a:solidFill>
            <a:srgbClr val="FD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53975EB-A569-605B-750C-5A408C7BDEE3}"/>
              </a:ext>
            </a:extLst>
          </p:cNvPr>
          <p:cNvSpPr txBox="1"/>
          <p:nvPr/>
        </p:nvSpPr>
        <p:spPr>
          <a:xfrm>
            <a:off x="10022588" y="4574883"/>
            <a:ext cx="1159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Tratamento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Controle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D017CED-8126-AB24-EEF9-DFDDB55FB373}"/>
              </a:ext>
            </a:extLst>
          </p:cNvPr>
          <p:cNvSpPr/>
          <p:nvPr/>
        </p:nvSpPr>
        <p:spPr>
          <a:xfrm rot="16200000">
            <a:off x="1270154" y="3456929"/>
            <a:ext cx="3588556" cy="2204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51D45C6-2276-B953-4753-4E45DDCD9BA6}"/>
              </a:ext>
            </a:extLst>
          </p:cNvPr>
          <p:cNvSpPr txBox="1"/>
          <p:nvPr/>
        </p:nvSpPr>
        <p:spPr>
          <a:xfrm rot="16200000">
            <a:off x="1453527" y="3596666"/>
            <a:ext cx="325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Grau de </a:t>
            </a:r>
            <a:r>
              <a:rPr lang="pt-BR" sz="1400" dirty="0">
                <a:solidFill>
                  <a:schemeClr val="bg1"/>
                </a:solidFill>
              </a:rPr>
              <a:t>aceitação</a:t>
            </a:r>
            <a:r>
              <a:rPr lang="en-US" sz="1400" dirty="0">
                <a:solidFill>
                  <a:schemeClr val="bg1"/>
                </a:solidFill>
              </a:rPr>
              <a:t>de </a:t>
            </a:r>
            <a:r>
              <a:rPr lang="en-US" sz="1400" dirty="0" err="1">
                <a:solidFill>
                  <a:schemeClr val="bg1"/>
                </a:solidFill>
              </a:rPr>
              <a:t>homossexualidade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2347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59987" y="196573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2"/>
          </a:xfrm>
          <a:prstGeom prst="rect">
            <a:avLst/>
          </a:prstGeom>
          <a:gradFill flip="none" rotWithShape="1">
            <a:gsLst>
              <a:gs pos="100000">
                <a:srgbClr val="036FB1"/>
              </a:gs>
              <a:gs pos="50000">
                <a:srgbClr val="63329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BC58AD5-56C1-2A7B-F9CC-CF1340487A48}"/>
              </a:ext>
            </a:extLst>
          </p:cNvPr>
          <p:cNvSpPr/>
          <p:nvPr/>
        </p:nvSpPr>
        <p:spPr>
          <a:xfrm>
            <a:off x="155302" y="190976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7612" y="0"/>
            <a:ext cx="10194388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chemeClr val="accent6">
                    <a:lumMod val="50000"/>
                  </a:schemeClr>
                </a:solidFill>
              </a:rPr>
              <a:t>Motivação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4" name="Imagem 5" descr="Logotipo&#10;&#10;Descrição gerada automaticamente">
            <a:extLst>
              <a:ext uri="{FF2B5EF4-FFF2-40B4-BE49-F238E27FC236}">
                <a16:creationId xmlns:a16="http://schemas.microsoft.com/office/drawing/2014/main" id="{CEA9726C-3F53-0567-62CA-26AE626645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DF185D-0981-E6A4-8F71-B1E504D00A9D}"/>
              </a:ext>
            </a:extLst>
          </p:cNvPr>
          <p:cNvCxnSpPr>
            <a:cxnSpLocks/>
          </p:cNvCxnSpPr>
          <p:nvPr/>
        </p:nvCxnSpPr>
        <p:spPr>
          <a:xfrm flipV="1">
            <a:off x="1994062" y="6353037"/>
            <a:ext cx="10193456" cy="11205"/>
          </a:xfrm>
          <a:prstGeom prst="line">
            <a:avLst/>
          </a:prstGeom>
          <a:ln w="28575">
            <a:solidFill>
              <a:srgbClr val="6332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75A6424C-2BBF-9C12-B1C9-26933CAFD747}"/>
              </a:ext>
            </a:extLst>
          </p:cNvPr>
          <p:cNvSpPr/>
          <p:nvPr/>
        </p:nvSpPr>
        <p:spPr>
          <a:xfrm>
            <a:off x="3005419" y="898713"/>
            <a:ext cx="9184339" cy="1373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chemeClr val="bg1"/>
                </a:solidFill>
              </a:rPr>
              <a:t>Poder do Estado na Vida de Minorias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950D4F-694A-B03E-268A-14C5F2D3E4B7}"/>
              </a:ext>
            </a:extLst>
          </p:cNvPr>
          <p:cNvSpPr/>
          <p:nvPr/>
        </p:nvSpPr>
        <p:spPr>
          <a:xfrm>
            <a:off x="2030508" y="2377889"/>
            <a:ext cx="9184339" cy="1373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Bolsonaro (2019)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Contribui para fake </a:t>
            </a:r>
            <a:r>
              <a:rPr lang="pt-BR" b="1" err="1">
                <a:solidFill>
                  <a:schemeClr val="bg1"/>
                </a:solidFill>
                <a:ea typeface="+mn-lt"/>
                <a:cs typeface="+mn-lt"/>
              </a:rPr>
              <a:t>news</a:t>
            </a:r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 do Kit Gay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Impacto na vida pública é desconhecido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1FDE9A96-BE5A-8F47-3A73-BCACDEB317E0}"/>
              </a:ext>
            </a:extLst>
          </p:cNvPr>
          <p:cNvSpPr/>
          <p:nvPr/>
        </p:nvSpPr>
        <p:spPr>
          <a:xfrm>
            <a:off x="9069413" y="4923595"/>
            <a:ext cx="978408" cy="484632"/>
          </a:xfrm>
          <a:prstGeom prst="rightArrow">
            <a:avLst/>
          </a:prstGeom>
          <a:solidFill>
            <a:srgbClr val="633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8" descr="Ponto de interrogação com preenchimento sólido">
            <a:extLst>
              <a:ext uri="{FF2B5EF4-FFF2-40B4-BE49-F238E27FC236}">
                <a16:creationId xmlns:a16="http://schemas.microsoft.com/office/drawing/2014/main" id="{36D1529A-A4D6-2A71-8322-4276DE02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4065" y="4708712"/>
            <a:ext cx="914400" cy="914400"/>
          </a:xfrm>
          <a:prstGeom prst="rect">
            <a:avLst/>
          </a:prstGeom>
        </p:spPr>
      </p:pic>
      <p:pic>
        <p:nvPicPr>
          <p:cNvPr id="18" name="Imagem 2" descr="Homem de terno e gravata com as mãos na frente do computador&#10;&#10;Descrição gerada automaticamente">
            <a:extLst>
              <a:ext uri="{FF2B5EF4-FFF2-40B4-BE49-F238E27FC236}">
                <a16:creationId xmlns:a16="http://schemas.microsoft.com/office/drawing/2014/main" id="{99D3841E-42EB-E483-BDE3-61E33AC38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963" y="4077588"/>
            <a:ext cx="3730891" cy="21720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m 4" descr="Jornal com homem de terno e gravata&#10;&#10;Descrição gerada automaticamente">
            <a:extLst>
              <a:ext uri="{FF2B5EF4-FFF2-40B4-BE49-F238E27FC236}">
                <a16:creationId xmlns:a16="http://schemas.microsoft.com/office/drawing/2014/main" id="{927EA8F2-F499-F707-4CBD-9FA3A6698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342" y="3510843"/>
            <a:ext cx="3202785" cy="24682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653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1449" y="-2"/>
            <a:ext cx="2172839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CA9F11-8ABE-F902-A281-9E38930F7C62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EA2916B9-4098-387F-8B99-8EC7B60AA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70" y="2410595"/>
            <a:ext cx="4809789" cy="2970526"/>
          </a:xfrm>
          <a:prstGeom prst="rect">
            <a:avLst/>
          </a:prstGeom>
          <a:ln>
            <a:solidFill>
              <a:srgbClr val="E8D52E"/>
            </a:solidFill>
          </a:ln>
        </p:spPr>
      </p:pic>
      <p:pic>
        <p:nvPicPr>
          <p:cNvPr id="18" name="Imagem 17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07E94ADE-251D-5BB5-4C66-3F26967A2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32"/>
          <a:stretch/>
        </p:blipFill>
        <p:spPr>
          <a:xfrm>
            <a:off x="6295360" y="2410595"/>
            <a:ext cx="3644256" cy="2970526"/>
          </a:xfrm>
          <a:prstGeom prst="rect">
            <a:avLst/>
          </a:prstGeom>
          <a:ln>
            <a:solidFill>
              <a:srgbClr val="E8D52E"/>
            </a:solidFill>
          </a:ln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5C57A01-140F-0A52-32F4-AB0FD8387118}"/>
              </a:ext>
            </a:extLst>
          </p:cNvPr>
          <p:cNvSpPr/>
          <p:nvPr/>
        </p:nvSpPr>
        <p:spPr>
          <a:xfrm>
            <a:off x="10091503" y="2845104"/>
            <a:ext cx="593043" cy="188354"/>
          </a:xfrm>
          <a:prstGeom prst="rect">
            <a:avLst/>
          </a:prstGeom>
          <a:solidFill>
            <a:srgbClr val="7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3A16DAD-03B5-B6CC-539B-997771A82159}"/>
              </a:ext>
            </a:extLst>
          </p:cNvPr>
          <p:cNvSpPr txBox="1"/>
          <p:nvPr/>
        </p:nvSpPr>
        <p:spPr>
          <a:xfrm>
            <a:off x="10644406" y="2786386"/>
            <a:ext cx="15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Ambos </a:t>
            </a:r>
            <a:r>
              <a:rPr lang="en-US" sz="1400" err="1">
                <a:solidFill>
                  <a:schemeClr val="bg1"/>
                </a:solidFill>
              </a:rPr>
              <a:t>os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grupos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D0AD68-7F1E-8C6A-7647-FCC584075279}"/>
              </a:ext>
            </a:extLst>
          </p:cNvPr>
          <p:cNvSpPr/>
          <p:nvPr/>
        </p:nvSpPr>
        <p:spPr>
          <a:xfrm>
            <a:off x="10097104" y="3278944"/>
            <a:ext cx="593043" cy="188354"/>
          </a:xfrm>
          <a:prstGeom prst="rect">
            <a:avLst/>
          </a:prstGeom>
          <a:solidFill>
            <a:srgbClr val="A3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892775F-EA8B-B7B4-C6A3-DC9731F01C7E}"/>
              </a:ext>
            </a:extLst>
          </p:cNvPr>
          <p:cNvSpPr/>
          <p:nvPr/>
        </p:nvSpPr>
        <p:spPr>
          <a:xfrm>
            <a:off x="10091503" y="3741077"/>
            <a:ext cx="593043" cy="188354"/>
          </a:xfrm>
          <a:prstGeom prst="rect">
            <a:avLst/>
          </a:prstGeom>
          <a:solidFill>
            <a:srgbClr val="FD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53050F6-652D-0254-0EED-1D24FE483B4F}"/>
              </a:ext>
            </a:extLst>
          </p:cNvPr>
          <p:cNvSpPr txBox="1"/>
          <p:nvPr/>
        </p:nvSpPr>
        <p:spPr>
          <a:xfrm>
            <a:off x="10650007" y="3220226"/>
            <a:ext cx="1254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Tratamento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 err="1">
                <a:solidFill>
                  <a:schemeClr val="bg1"/>
                </a:solidFill>
              </a:rPr>
              <a:t>Controle</a:t>
            </a:r>
            <a:endParaRPr lang="pt-BR" sz="1400">
              <a:solidFill>
                <a:schemeClr val="bg1"/>
              </a:solidFill>
            </a:endParaRPr>
          </a:p>
        </p:txBody>
      </p:sp>
      <p:sp>
        <p:nvSpPr>
          <p:cNvPr id="32" name="CaixaDeTexto 3">
            <a:extLst>
              <a:ext uri="{FF2B5EF4-FFF2-40B4-BE49-F238E27FC236}">
                <a16:creationId xmlns:a16="http://schemas.microsoft.com/office/drawing/2014/main" id="{4A6717B2-F11D-CB94-D2CF-15E2349F174B}"/>
              </a:ext>
            </a:extLst>
          </p:cNvPr>
          <p:cNvSpPr txBox="1"/>
          <p:nvPr/>
        </p:nvSpPr>
        <p:spPr>
          <a:xfrm>
            <a:off x="2451297" y="1812536"/>
            <a:ext cx="2322006" cy="381055"/>
          </a:xfrm>
          <a:prstGeom prst="rect">
            <a:avLst/>
          </a:prstGeom>
          <a:noFill/>
          <a:ln w="285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Análise de proporção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96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187574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CA9F11-8ABE-F902-A281-9E38930F7C62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17" name="Imagem 16" descr="Gráfico&#10;&#10;Descrição gerada automaticamente">
            <a:extLst>
              <a:ext uri="{FF2B5EF4-FFF2-40B4-BE49-F238E27FC236}">
                <a16:creationId xmlns:a16="http://schemas.microsoft.com/office/drawing/2014/main" id="{BA470660-EBA8-D0E7-CE20-6ECEB8F6F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61"/>
          <a:stretch/>
        </p:blipFill>
        <p:spPr>
          <a:xfrm>
            <a:off x="6154711" y="2446884"/>
            <a:ext cx="3819925" cy="3007678"/>
          </a:xfrm>
          <a:prstGeom prst="rect">
            <a:avLst/>
          </a:prstGeom>
          <a:ln>
            <a:solidFill>
              <a:srgbClr val="E8D52E"/>
            </a:solidFill>
          </a:ln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4DE634D0-826D-0C16-3EAB-4706EFE158C4}"/>
              </a:ext>
            </a:extLst>
          </p:cNvPr>
          <p:cNvSpPr/>
          <p:nvPr/>
        </p:nvSpPr>
        <p:spPr>
          <a:xfrm>
            <a:off x="10092952" y="2803569"/>
            <a:ext cx="593043" cy="188354"/>
          </a:xfrm>
          <a:prstGeom prst="rect">
            <a:avLst/>
          </a:prstGeom>
          <a:solidFill>
            <a:srgbClr val="7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AC001EF-9692-4309-7580-A22C3A6FA670}"/>
              </a:ext>
            </a:extLst>
          </p:cNvPr>
          <p:cNvSpPr txBox="1"/>
          <p:nvPr/>
        </p:nvSpPr>
        <p:spPr>
          <a:xfrm>
            <a:off x="10645855" y="2744851"/>
            <a:ext cx="15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Ambos </a:t>
            </a:r>
            <a:r>
              <a:rPr lang="en-US" sz="1400" err="1">
                <a:solidFill>
                  <a:schemeClr val="bg1"/>
                </a:solidFill>
              </a:rPr>
              <a:t>os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grupos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F15ABA0-1C77-0CAD-5A9B-F10DB0A4BDDC}"/>
              </a:ext>
            </a:extLst>
          </p:cNvPr>
          <p:cNvSpPr/>
          <p:nvPr/>
        </p:nvSpPr>
        <p:spPr>
          <a:xfrm>
            <a:off x="10098553" y="3237409"/>
            <a:ext cx="593043" cy="188354"/>
          </a:xfrm>
          <a:prstGeom prst="rect">
            <a:avLst/>
          </a:prstGeom>
          <a:solidFill>
            <a:srgbClr val="A3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FBBBFEC-0A9F-9595-83B4-8BB6AC469E9D}"/>
              </a:ext>
            </a:extLst>
          </p:cNvPr>
          <p:cNvSpPr/>
          <p:nvPr/>
        </p:nvSpPr>
        <p:spPr>
          <a:xfrm>
            <a:off x="10092952" y="3699542"/>
            <a:ext cx="593043" cy="188354"/>
          </a:xfrm>
          <a:prstGeom prst="rect">
            <a:avLst/>
          </a:prstGeom>
          <a:solidFill>
            <a:srgbClr val="FD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37139A5-A44B-BE35-C6EB-91A80B445115}"/>
              </a:ext>
            </a:extLst>
          </p:cNvPr>
          <p:cNvSpPr txBox="1"/>
          <p:nvPr/>
        </p:nvSpPr>
        <p:spPr>
          <a:xfrm>
            <a:off x="10651456" y="3178691"/>
            <a:ext cx="1254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Tratamento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 err="1">
                <a:solidFill>
                  <a:schemeClr val="bg1"/>
                </a:solidFill>
              </a:rPr>
              <a:t>Controle</a:t>
            </a:r>
            <a:endParaRPr lang="pt-BR" sz="1400">
              <a:solidFill>
                <a:schemeClr val="bg1"/>
              </a:solidFill>
            </a:endParaRPr>
          </a:p>
        </p:txBody>
      </p:sp>
      <p:pic>
        <p:nvPicPr>
          <p:cNvPr id="40" name="Imagem 39" descr="Gráfico, Gráfico de barras&#10;&#10;Descrição gerada automaticamente">
            <a:extLst>
              <a:ext uri="{FF2B5EF4-FFF2-40B4-BE49-F238E27FC236}">
                <a16:creationId xmlns:a16="http://schemas.microsoft.com/office/drawing/2014/main" id="{BA33F038-C405-46AD-940A-4339FD9505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0"/>
          <a:stretch/>
        </p:blipFill>
        <p:spPr>
          <a:xfrm>
            <a:off x="2245557" y="2446885"/>
            <a:ext cx="3909154" cy="3007678"/>
          </a:xfrm>
          <a:prstGeom prst="rect">
            <a:avLst/>
          </a:prstGeom>
          <a:ln>
            <a:solidFill>
              <a:srgbClr val="E8D52E"/>
            </a:solidFill>
          </a:ln>
        </p:spPr>
      </p:pic>
      <p:sp>
        <p:nvSpPr>
          <p:cNvPr id="41" name="CaixaDeTexto 3">
            <a:extLst>
              <a:ext uri="{FF2B5EF4-FFF2-40B4-BE49-F238E27FC236}">
                <a16:creationId xmlns:a16="http://schemas.microsoft.com/office/drawing/2014/main" id="{1B00E129-F97E-E3F9-AC69-7FCAE98D02FA}"/>
              </a:ext>
            </a:extLst>
          </p:cNvPr>
          <p:cNvSpPr txBox="1"/>
          <p:nvPr/>
        </p:nvSpPr>
        <p:spPr>
          <a:xfrm>
            <a:off x="2244371" y="1895142"/>
            <a:ext cx="2345452" cy="369332"/>
          </a:xfrm>
          <a:prstGeom prst="rect">
            <a:avLst/>
          </a:prstGeom>
          <a:noFill/>
          <a:ln w="285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Análise de proporção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7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CA9F11-8ABE-F902-A281-9E38930F7C62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9" name="Imagem 8" descr="Gráfico, Histograma&#10;&#10;Descrição gerada automaticamente">
            <a:extLst>
              <a:ext uri="{FF2B5EF4-FFF2-40B4-BE49-F238E27FC236}">
                <a16:creationId xmlns:a16="http://schemas.microsoft.com/office/drawing/2014/main" id="{D4E5C91D-74AE-5C49-44A6-967D872E9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15" y="2446884"/>
            <a:ext cx="4706890" cy="2906975"/>
          </a:xfrm>
          <a:prstGeom prst="rect">
            <a:avLst/>
          </a:prstGeom>
          <a:ln>
            <a:solidFill>
              <a:srgbClr val="E8D52E"/>
            </a:solidFill>
          </a:ln>
        </p:spPr>
      </p:pic>
      <p:pic>
        <p:nvPicPr>
          <p:cNvPr id="18" name="Imagem 17" descr="Gráfico&#10;&#10;Descrição gerada automaticamente">
            <a:extLst>
              <a:ext uri="{FF2B5EF4-FFF2-40B4-BE49-F238E27FC236}">
                <a16:creationId xmlns:a16="http://schemas.microsoft.com/office/drawing/2014/main" id="{8856988B-1A13-1DFE-95F8-8B8B47F496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92"/>
          <a:stretch/>
        </p:blipFill>
        <p:spPr>
          <a:xfrm>
            <a:off x="6187673" y="2446884"/>
            <a:ext cx="3605878" cy="2906975"/>
          </a:xfrm>
          <a:prstGeom prst="rect">
            <a:avLst/>
          </a:prstGeom>
          <a:ln>
            <a:solidFill>
              <a:srgbClr val="E8D52E"/>
            </a:solidFill>
          </a:ln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E9C43708-AD80-1CDE-2988-C917048558B4}"/>
              </a:ext>
            </a:extLst>
          </p:cNvPr>
          <p:cNvSpPr/>
          <p:nvPr/>
        </p:nvSpPr>
        <p:spPr>
          <a:xfrm>
            <a:off x="10092952" y="2803569"/>
            <a:ext cx="593043" cy="188354"/>
          </a:xfrm>
          <a:prstGeom prst="rect">
            <a:avLst/>
          </a:prstGeom>
          <a:solidFill>
            <a:srgbClr val="7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5651C1F-5E55-C1AD-0627-326752D6F83C}"/>
              </a:ext>
            </a:extLst>
          </p:cNvPr>
          <p:cNvSpPr txBox="1"/>
          <p:nvPr/>
        </p:nvSpPr>
        <p:spPr>
          <a:xfrm>
            <a:off x="10645855" y="2744851"/>
            <a:ext cx="15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Ambos </a:t>
            </a:r>
            <a:r>
              <a:rPr lang="en-US" sz="1400" err="1">
                <a:solidFill>
                  <a:schemeClr val="bg1"/>
                </a:solidFill>
              </a:rPr>
              <a:t>os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grupos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F4D7FDF-6E56-91F8-8697-A89477028FDB}"/>
              </a:ext>
            </a:extLst>
          </p:cNvPr>
          <p:cNvSpPr/>
          <p:nvPr/>
        </p:nvSpPr>
        <p:spPr>
          <a:xfrm>
            <a:off x="10098553" y="3237409"/>
            <a:ext cx="593043" cy="188354"/>
          </a:xfrm>
          <a:prstGeom prst="rect">
            <a:avLst/>
          </a:prstGeom>
          <a:solidFill>
            <a:srgbClr val="A3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7C7086F-8614-0F94-AA49-2EFE5C02E1A5}"/>
              </a:ext>
            </a:extLst>
          </p:cNvPr>
          <p:cNvSpPr/>
          <p:nvPr/>
        </p:nvSpPr>
        <p:spPr>
          <a:xfrm>
            <a:off x="10092952" y="3699542"/>
            <a:ext cx="593043" cy="188354"/>
          </a:xfrm>
          <a:prstGeom prst="rect">
            <a:avLst/>
          </a:prstGeom>
          <a:solidFill>
            <a:srgbClr val="FD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570172C-10EE-F9ED-DA7C-C32DBDECF03C}"/>
              </a:ext>
            </a:extLst>
          </p:cNvPr>
          <p:cNvSpPr txBox="1"/>
          <p:nvPr/>
        </p:nvSpPr>
        <p:spPr>
          <a:xfrm>
            <a:off x="10651456" y="3178691"/>
            <a:ext cx="1254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Tratamento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 err="1">
                <a:solidFill>
                  <a:schemeClr val="bg1"/>
                </a:solidFill>
              </a:rPr>
              <a:t>Controle</a:t>
            </a:r>
            <a:endParaRPr lang="pt-BR" sz="1400">
              <a:solidFill>
                <a:schemeClr val="bg1"/>
              </a:solidFill>
            </a:endParaRPr>
          </a:p>
        </p:txBody>
      </p:sp>
      <p:sp>
        <p:nvSpPr>
          <p:cNvPr id="32" name="CaixaDeTexto 3">
            <a:extLst>
              <a:ext uri="{FF2B5EF4-FFF2-40B4-BE49-F238E27FC236}">
                <a16:creationId xmlns:a16="http://schemas.microsoft.com/office/drawing/2014/main" id="{B8E5CB1C-62E5-3214-A48D-E551695512C6}"/>
              </a:ext>
            </a:extLst>
          </p:cNvPr>
          <p:cNvSpPr txBox="1"/>
          <p:nvPr/>
        </p:nvSpPr>
        <p:spPr>
          <a:xfrm>
            <a:off x="2563348" y="1841980"/>
            <a:ext cx="2345452" cy="369332"/>
          </a:xfrm>
          <a:prstGeom prst="rect">
            <a:avLst/>
          </a:prstGeom>
          <a:noFill/>
          <a:ln w="285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Análise de proporção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57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gradFill>
            <a:gsLst>
              <a:gs pos="100000">
                <a:srgbClr val="F38722"/>
              </a:gs>
              <a:gs pos="52000">
                <a:srgbClr val="E8D5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CA9F11-8ABE-F902-A281-9E38930F7C62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C70063-DE79-B186-DC7D-81ECCEF199CD}"/>
              </a:ext>
            </a:extLst>
          </p:cNvPr>
          <p:cNvSpPr/>
          <p:nvPr/>
        </p:nvSpPr>
        <p:spPr>
          <a:xfrm>
            <a:off x="10092952" y="2803569"/>
            <a:ext cx="593043" cy="188354"/>
          </a:xfrm>
          <a:prstGeom prst="rect">
            <a:avLst/>
          </a:prstGeom>
          <a:solidFill>
            <a:srgbClr val="7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19E872-8F68-1743-98F5-4790138297A8}"/>
              </a:ext>
            </a:extLst>
          </p:cNvPr>
          <p:cNvSpPr txBox="1"/>
          <p:nvPr/>
        </p:nvSpPr>
        <p:spPr>
          <a:xfrm>
            <a:off x="10645855" y="2744851"/>
            <a:ext cx="15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Ambos </a:t>
            </a:r>
            <a:r>
              <a:rPr lang="en-US" sz="1400" dirty="0" err="1">
                <a:solidFill>
                  <a:schemeClr val="bg1"/>
                </a:solidFill>
              </a:rPr>
              <a:t>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grupos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B3936E6-2B7E-5DE1-095D-07DF78AAB661}"/>
              </a:ext>
            </a:extLst>
          </p:cNvPr>
          <p:cNvSpPr/>
          <p:nvPr/>
        </p:nvSpPr>
        <p:spPr>
          <a:xfrm>
            <a:off x="10098553" y="3237409"/>
            <a:ext cx="593043" cy="188354"/>
          </a:xfrm>
          <a:prstGeom prst="rect">
            <a:avLst/>
          </a:prstGeom>
          <a:solidFill>
            <a:srgbClr val="A3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A93C302-3681-87AF-FC9A-C2411F0F9B77}"/>
              </a:ext>
            </a:extLst>
          </p:cNvPr>
          <p:cNvSpPr/>
          <p:nvPr/>
        </p:nvSpPr>
        <p:spPr>
          <a:xfrm>
            <a:off x="10092952" y="3699542"/>
            <a:ext cx="593043" cy="188354"/>
          </a:xfrm>
          <a:prstGeom prst="rect">
            <a:avLst/>
          </a:prstGeom>
          <a:solidFill>
            <a:srgbClr val="FDD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E0AB220-CF0D-8205-330B-948D180D7478}"/>
              </a:ext>
            </a:extLst>
          </p:cNvPr>
          <p:cNvSpPr txBox="1"/>
          <p:nvPr/>
        </p:nvSpPr>
        <p:spPr>
          <a:xfrm>
            <a:off x="10651456" y="3178691"/>
            <a:ext cx="1254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Tratamento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Controle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2" name="Imagem 21" descr="Gráfico, Histograma&#10;&#10;Descrição gerada automaticamente">
            <a:extLst>
              <a:ext uri="{FF2B5EF4-FFF2-40B4-BE49-F238E27FC236}">
                <a16:creationId xmlns:a16="http://schemas.microsoft.com/office/drawing/2014/main" id="{6F05921E-139C-F062-3082-0F97B1FB2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1"/>
          <a:stretch/>
        </p:blipFill>
        <p:spPr>
          <a:xfrm>
            <a:off x="5939892" y="2153808"/>
            <a:ext cx="4084821" cy="3277308"/>
          </a:xfrm>
          <a:prstGeom prst="rect">
            <a:avLst/>
          </a:prstGeom>
          <a:ln>
            <a:solidFill>
              <a:srgbClr val="E8D52E"/>
            </a:solidFill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2EF8C6D-11A0-D514-D91A-6DC7638C8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088" y="2288376"/>
            <a:ext cx="3589412" cy="810831"/>
          </a:xfrm>
          <a:prstGeom prst="rect">
            <a:avLst/>
          </a:prstGeom>
        </p:spPr>
      </p:pic>
      <p:sp>
        <p:nvSpPr>
          <p:cNvPr id="25" name="CaixaDeTexto 3">
            <a:extLst>
              <a:ext uri="{FF2B5EF4-FFF2-40B4-BE49-F238E27FC236}">
                <a16:creationId xmlns:a16="http://schemas.microsoft.com/office/drawing/2014/main" id="{7E7FDD0C-91C1-C286-A4D0-9A67F60430D0}"/>
              </a:ext>
            </a:extLst>
          </p:cNvPr>
          <p:cNvSpPr txBox="1"/>
          <p:nvPr/>
        </p:nvSpPr>
        <p:spPr>
          <a:xfrm>
            <a:off x="2111464" y="1717933"/>
            <a:ext cx="2345452" cy="369332"/>
          </a:xfrm>
          <a:prstGeom prst="rect">
            <a:avLst/>
          </a:prstGeom>
          <a:noFill/>
          <a:ln w="28575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Análise de proporção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88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1945" y="-2"/>
            <a:ext cx="2092320" cy="6858001"/>
          </a:xfrm>
          <a:prstGeom prst="rect">
            <a:avLst/>
          </a:prstGeom>
          <a:solidFill>
            <a:srgbClr val="F38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12109" y="6200637"/>
            <a:ext cx="10177216" cy="0"/>
          </a:xfrm>
          <a:prstGeom prst="line">
            <a:avLst/>
          </a:prstGeom>
          <a:ln w="28575">
            <a:solidFill>
              <a:srgbClr val="F38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90720" y="463469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Resultados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2983F9D-D98E-738D-3F2A-BAA4D9BC2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5361627-886E-50D6-E8DF-2A6C8A4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79" y="1199077"/>
            <a:ext cx="4631488" cy="4926020"/>
          </a:xfrm>
          <a:prstGeom prst="rect">
            <a:avLst/>
          </a:prstGeom>
          <a:ln w="12700">
            <a:solidFill>
              <a:srgbClr val="F38722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AE0663-B242-10FA-14CD-0C3A2C95593A}"/>
              </a:ext>
            </a:extLst>
          </p:cNvPr>
          <p:cNvSpPr txBox="1"/>
          <p:nvPr/>
        </p:nvSpPr>
        <p:spPr>
          <a:xfrm>
            <a:off x="4062425" y="368080"/>
            <a:ext cx="5437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Resultado Empírico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21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F38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38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90720" y="463469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Resultados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E4F0FC"/>
                </a:solidFill>
              </a:rPr>
              <a:t>Limitações</a:t>
            </a:r>
            <a:endParaRPr lang="pt-BR" sz="2000" b="1" dirty="0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2983F9D-D98E-738D-3F2A-BAA4D9BC2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6B766ED-B245-207C-EDB4-9604BF6789EA}"/>
              </a:ext>
            </a:extLst>
          </p:cNvPr>
          <p:cNvGrpSpPr/>
          <p:nvPr/>
        </p:nvGrpSpPr>
        <p:grpSpPr>
          <a:xfrm>
            <a:off x="4361329" y="2523565"/>
            <a:ext cx="5071782" cy="1474694"/>
            <a:chOff x="3565712" y="2232212"/>
            <a:chExt cx="5071782" cy="1474694"/>
          </a:xfrm>
        </p:grpSpPr>
        <p:pic>
          <p:nvPicPr>
            <p:cNvPr id="4" name="Gráfico 7" descr="Banco estrutura de tópicos">
              <a:extLst>
                <a:ext uri="{FF2B5EF4-FFF2-40B4-BE49-F238E27FC236}">
                  <a16:creationId xmlns:a16="http://schemas.microsoft.com/office/drawing/2014/main" id="{31C36AF6-A56E-9885-5D92-7CFD6C72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65712" y="2232212"/>
              <a:ext cx="1485900" cy="1474694"/>
            </a:xfrm>
            <a:prstGeom prst="rect">
              <a:avLst/>
            </a:prstGeom>
          </p:spPr>
        </p:pic>
        <p:pic>
          <p:nvPicPr>
            <p:cNvPr id="8" name="Gráfico 8" descr="Duas mulheres estrutura de tópicos">
              <a:extLst>
                <a:ext uri="{FF2B5EF4-FFF2-40B4-BE49-F238E27FC236}">
                  <a16:creationId xmlns:a16="http://schemas.microsoft.com/office/drawing/2014/main" id="{E1674FC3-F6B9-BE40-0FBE-72BEBE0B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3094" y="2568388"/>
              <a:ext cx="914400" cy="914400"/>
            </a:xfrm>
            <a:prstGeom prst="rect">
              <a:avLst/>
            </a:prstGeom>
          </p:spPr>
        </p:pic>
        <p:pic>
          <p:nvPicPr>
            <p:cNvPr id="9" name="Gráfico 9" descr="Dois Homens estrutura de tópicos">
              <a:extLst>
                <a:ext uri="{FF2B5EF4-FFF2-40B4-BE49-F238E27FC236}">
                  <a16:creationId xmlns:a16="http://schemas.microsoft.com/office/drawing/2014/main" id="{50EEEA7A-B3E9-26B9-9BF9-D887043A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5528" y="2576792"/>
              <a:ext cx="914400" cy="914400"/>
            </a:xfrm>
            <a:prstGeom prst="rect">
              <a:avLst/>
            </a:prstGeom>
          </p:spPr>
        </p:pic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79311815-1EAC-94E7-191A-134B7CA4DFF2}"/>
                </a:ext>
              </a:extLst>
            </p:cNvPr>
            <p:cNvSpPr/>
            <p:nvPr/>
          </p:nvSpPr>
          <p:spPr>
            <a:xfrm>
              <a:off x="5505943" y="2693625"/>
              <a:ext cx="1180113" cy="663926"/>
            </a:xfrm>
            <a:prstGeom prst="rightArrow">
              <a:avLst/>
            </a:prstGeom>
            <a:solidFill>
              <a:srgbClr val="ED7D3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inal de Multiplicação 16">
              <a:extLst>
                <a:ext uri="{FF2B5EF4-FFF2-40B4-BE49-F238E27FC236}">
                  <a16:creationId xmlns:a16="http://schemas.microsoft.com/office/drawing/2014/main" id="{DC5EAE4A-EC2D-B77F-A949-FEB273F95381}"/>
                </a:ext>
              </a:extLst>
            </p:cNvPr>
            <p:cNvSpPr/>
            <p:nvPr/>
          </p:nvSpPr>
          <p:spPr>
            <a:xfrm>
              <a:off x="5501529" y="2442323"/>
              <a:ext cx="903193" cy="1127310"/>
            </a:xfrm>
            <a:prstGeom prst="mathMultiply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68C4B3-75EA-58FC-721E-CA41B9C0FABF}"/>
              </a:ext>
            </a:extLst>
          </p:cNvPr>
          <p:cNvSpPr txBox="1"/>
          <p:nvPr/>
        </p:nvSpPr>
        <p:spPr>
          <a:xfrm>
            <a:off x="4992513" y="211197"/>
            <a:ext cx="38123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Relação Final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994398E-33C6-BA36-5A78-25BE29C23569}"/>
              </a:ext>
            </a:extLst>
          </p:cNvPr>
          <p:cNvSpPr txBox="1"/>
          <p:nvPr/>
        </p:nvSpPr>
        <p:spPr>
          <a:xfrm>
            <a:off x="3518645" y="1627655"/>
            <a:ext cx="6893297" cy="65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 relação entre a variável institucional e a aceitação da homossexualidade não pode ser verificada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1238F8-35A3-C547-AB8F-C35DF3F3085E}"/>
              </a:ext>
            </a:extLst>
          </p:cNvPr>
          <p:cNvSpPr txBox="1"/>
          <p:nvPr/>
        </p:nvSpPr>
        <p:spPr>
          <a:xfrm>
            <a:off x="6513418" y="526676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74166C-28FD-1C06-9F12-702B45147250}"/>
              </a:ext>
            </a:extLst>
          </p:cNvPr>
          <p:cNvSpPr txBox="1"/>
          <p:nvPr/>
        </p:nvSpPr>
        <p:spPr>
          <a:xfrm>
            <a:off x="3518645" y="4216213"/>
            <a:ext cx="6893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A 1%, 5% e 10% de significância não foi possível observar relevância estatística.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1D91DD3-48EF-E06D-30DE-8814D2B1E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456" y="5047933"/>
            <a:ext cx="6621405" cy="495343"/>
          </a:xfrm>
          <a:prstGeom prst="rect">
            <a:avLst/>
          </a:prstGeom>
          <a:ln w="28575">
            <a:solidFill>
              <a:srgbClr val="F38722"/>
            </a:solidFill>
          </a:ln>
        </p:spPr>
      </p:pic>
    </p:spTree>
    <p:extLst>
      <p:ext uri="{BB962C8B-B14F-4D97-AF65-F5344CB8AC3E}">
        <p14:creationId xmlns:p14="http://schemas.microsoft.com/office/powerpoint/2010/main" val="1604568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F38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38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90720" y="463469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Resultados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2983F9D-D98E-738D-3F2A-BAA4D9BC2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4AAEAAC-F050-348F-A868-2CF550586A65}"/>
              </a:ext>
            </a:extLst>
          </p:cNvPr>
          <p:cNvSpPr txBox="1"/>
          <p:nvPr/>
        </p:nvSpPr>
        <p:spPr>
          <a:xfrm>
            <a:off x="3929610" y="342624"/>
            <a:ext cx="594011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Retomada da Hipótese</a:t>
            </a:r>
            <a:r>
              <a:rPr lang="pt-BR" sz="4800" b="1">
                <a:solidFill>
                  <a:schemeClr val="bg1"/>
                </a:solidFill>
              </a:rPr>
              <a:t> </a:t>
            </a:r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Econômica</a:t>
            </a:r>
            <a:endParaRPr lang="pt-BR" sz="4800" b="1">
              <a:solidFill>
                <a:schemeClr val="bg1"/>
              </a:solidFill>
            </a:endParaRPr>
          </a:p>
          <a:p>
            <a:pPr algn="ctr"/>
            <a:r>
              <a:rPr lang="pt-BR" sz="4800" b="1" dirty="0">
                <a:solidFill>
                  <a:srgbClr val="F38722"/>
                </a:solidFill>
                <a:ea typeface="+mn-lt"/>
                <a:cs typeface="+mn-lt"/>
              </a:rPr>
              <a:t>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9D85BBB-298D-3AC5-62D9-8FF18DE0282C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E4F0FC"/>
                </a:solidFill>
              </a:rPr>
              <a:t>Limitações</a:t>
            </a:r>
            <a:endParaRPr lang="pt-BR" sz="2000" b="1" dirty="0">
              <a:solidFill>
                <a:srgbClr val="E4F0FC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431A7E-BD46-AAD3-1895-081B4D169C23}"/>
              </a:ext>
            </a:extLst>
          </p:cNvPr>
          <p:cNvSpPr txBox="1"/>
          <p:nvPr/>
        </p:nvSpPr>
        <p:spPr>
          <a:xfrm>
            <a:off x="2454473" y="2664334"/>
            <a:ext cx="964969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solidFill>
                  <a:schemeClr val="bg1"/>
                </a:solidFill>
                <a:ea typeface="+mn-lt"/>
                <a:cs typeface="+mn-lt"/>
              </a:rPr>
              <a:t>Um aumento do grau de desaprovação institucional sobre homofobia na Islândia  </a:t>
            </a:r>
            <a:r>
              <a:rPr lang="pt-BR" sz="3600" b="1" dirty="0">
                <a:solidFill>
                  <a:srgbClr val="FF0000"/>
                </a:solidFill>
                <a:ea typeface="+mn-lt"/>
                <a:cs typeface="+mn-lt"/>
              </a:rPr>
              <a:t>não tem efeito  </a:t>
            </a:r>
            <a:r>
              <a:rPr lang="pt-BR" sz="3600">
                <a:solidFill>
                  <a:schemeClr val="bg1"/>
                </a:solidFill>
                <a:ea typeface="+mn-lt"/>
                <a:cs typeface="+mn-lt"/>
              </a:rPr>
              <a:t>na aceitação individual sobre homossexualidade.</a:t>
            </a:r>
            <a:r>
              <a:rPr lang="pt-BR" sz="32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BR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86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gradFill>
            <a:gsLst>
              <a:gs pos="100000">
                <a:srgbClr val="EB564F"/>
              </a:gs>
              <a:gs pos="50000">
                <a:srgbClr val="F3872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38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90720" y="463469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Resultados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2983F9D-D98E-738D-3F2A-BAA4D9BC2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4AAEAAC-F050-348F-A868-2CF550586A65}"/>
              </a:ext>
            </a:extLst>
          </p:cNvPr>
          <p:cNvSpPr txBox="1"/>
          <p:nvPr/>
        </p:nvSpPr>
        <p:spPr>
          <a:xfrm>
            <a:off x="4241721" y="435314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Outro Resultados</a:t>
            </a:r>
          </a:p>
        </p:txBody>
      </p:sp>
      <p:pic>
        <p:nvPicPr>
          <p:cNvPr id="10" name="Gráfico 16" descr="Homem com bengala com preenchimento sólido">
            <a:extLst>
              <a:ext uri="{FF2B5EF4-FFF2-40B4-BE49-F238E27FC236}">
                <a16:creationId xmlns:a16="http://schemas.microsoft.com/office/drawing/2014/main" id="{89A31677-726B-7434-8039-E452F32D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1388" y="3610536"/>
            <a:ext cx="914400" cy="9144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BE59C5-F0C4-B9F2-A0C6-3F83128B75EF}"/>
              </a:ext>
            </a:extLst>
          </p:cNvPr>
          <p:cNvSpPr txBox="1"/>
          <p:nvPr/>
        </p:nvSpPr>
        <p:spPr>
          <a:xfrm>
            <a:off x="4997821" y="2378449"/>
            <a:ext cx="5933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Educação foi positivamente correlacionada com aceitação.</a:t>
            </a:r>
          </a:p>
        </p:txBody>
      </p:sp>
      <p:pic>
        <p:nvPicPr>
          <p:cNvPr id="20" name="Gráfico 21" descr="Marca de seleção com preenchimento sólido">
            <a:extLst>
              <a:ext uri="{FF2B5EF4-FFF2-40B4-BE49-F238E27FC236}">
                <a16:creationId xmlns:a16="http://schemas.microsoft.com/office/drawing/2014/main" id="{1DF4CFDE-A3F7-9D85-E7AD-33BD6D367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1183" y="2254624"/>
            <a:ext cx="914400" cy="914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C7D92B-E3EA-360F-30F4-C2B060B367BB}"/>
              </a:ext>
            </a:extLst>
          </p:cNvPr>
          <p:cNvSpPr txBox="1"/>
          <p:nvPr/>
        </p:nvSpPr>
        <p:spPr>
          <a:xfrm>
            <a:off x="5076261" y="3980887"/>
            <a:ext cx="5604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Idade foi negativamente correlacionada com aceitação.</a:t>
            </a:r>
          </a:p>
        </p:txBody>
      </p:sp>
      <p:pic>
        <p:nvPicPr>
          <p:cNvPr id="9" name="Gráfico 9" descr="Professor com preenchimento sólido">
            <a:extLst>
              <a:ext uri="{FF2B5EF4-FFF2-40B4-BE49-F238E27FC236}">
                <a16:creationId xmlns:a16="http://schemas.microsoft.com/office/drawing/2014/main" id="{E4600516-5CAE-F3CD-6EFE-192016FE48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3799" y="2030507"/>
            <a:ext cx="914400" cy="914400"/>
          </a:xfrm>
          <a:prstGeom prst="rect">
            <a:avLst/>
          </a:prstGeom>
        </p:spPr>
      </p:pic>
      <p:pic>
        <p:nvPicPr>
          <p:cNvPr id="6" name="Gráfico 9" descr="Professor com preenchimento sólido">
            <a:extLst>
              <a:ext uri="{FF2B5EF4-FFF2-40B4-BE49-F238E27FC236}">
                <a16:creationId xmlns:a16="http://schemas.microsoft.com/office/drawing/2014/main" id="{FCA518CD-119F-D48D-A80D-CE2630E8ED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3799" y="2030507"/>
            <a:ext cx="914400" cy="914400"/>
          </a:xfrm>
          <a:prstGeom prst="rect">
            <a:avLst/>
          </a:prstGeom>
        </p:spPr>
      </p:pic>
      <p:pic>
        <p:nvPicPr>
          <p:cNvPr id="17" name="Gráfico 21" descr="Marca de seleção com preenchimento sólido">
            <a:extLst>
              <a:ext uri="{FF2B5EF4-FFF2-40B4-BE49-F238E27FC236}">
                <a16:creationId xmlns:a16="http://schemas.microsoft.com/office/drawing/2014/main" id="{F0596348-0D48-0DFC-C8AB-82F00A089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1183" y="2254624"/>
            <a:ext cx="914400" cy="914400"/>
          </a:xfrm>
          <a:prstGeom prst="rect">
            <a:avLst/>
          </a:prstGeom>
        </p:spPr>
      </p:pic>
      <p:pic>
        <p:nvPicPr>
          <p:cNvPr id="22" name="Gráfico 22" descr="Fechar com preenchimento sólido">
            <a:extLst>
              <a:ext uri="{FF2B5EF4-FFF2-40B4-BE49-F238E27FC236}">
                <a16:creationId xmlns:a16="http://schemas.microsoft.com/office/drawing/2014/main" id="{E59F12D2-6F5C-BB9C-9664-89DFFA7AB8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1536" y="3957917"/>
            <a:ext cx="914400" cy="914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9D85BBB-298D-3AC5-62D9-8FF18DE0282C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E4F0FC"/>
                </a:solidFill>
              </a:rPr>
              <a:t>Limitações</a:t>
            </a:r>
            <a:endParaRPr lang="pt-BR" sz="2000" b="1" dirty="0">
              <a:solidFill>
                <a:srgbClr val="E4F0FC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C3ADA14-7329-E97D-9073-43BFC75B6A22}"/>
              </a:ext>
            </a:extLst>
          </p:cNvPr>
          <p:cNvSpPr txBox="1"/>
          <p:nvPr/>
        </p:nvSpPr>
        <p:spPr>
          <a:xfrm>
            <a:off x="4997821" y="2994773"/>
            <a:ext cx="5806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Efeito:</a:t>
            </a:r>
            <a:r>
              <a:rPr lang="pt-BR" dirty="0">
                <a:solidFill>
                  <a:schemeClr val="bg1"/>
                </a:solidFill>
              </a:rPr>
              <a:t>  </a:t>
            </a:r>
            <a:r>
              <a:rPr lang="pt-BR" b="1">
                <a:solidFill>
                  <a:srgbClr val="00B050"/>
                </a:solidFill>
              </a:rPr>
              <a:t>Positivo</a:t>
            </a:r>
            <a:r>
              <a:rPr lang="pt-BR" dirty="0">
                <a:solidFill>
                  <a:schemeClr val="bg1"/>
                </a:solidFill>
              </a:rPr>
              <a:t>***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22E4CF7-F84C-346C-519C-CC868477D0BC}"/>
              </a:ext>
            </a:extLst>
          </p:cNvPr>
          <p:cNvSpPr txBox="1"/>
          <p:nvPr/>
        </p:nvSpPr>
        <p:spPr>
          <a:xfrm>
            <a:off x="5076262" y="4574801"/>
            <a:ext cx="5806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Efeito:</a:t>
            </a:r>
            <a:r>
              <a:rPr lang="pt-BR" dirty="0">
                <a:solidFill>
                  <a:schemeClr val="bg1"/>
                </a:solidFill>
              </a:rPr>
              <a:t>  </a:t>
            </a:r>
            <a:r>
              <a:rPr lang="pt-BR" b="1">
                <a:solidFill>
                  <a:srgbClr val="FF0000"/>
                </a:solidFill>
              </a:rPr>
              <a:t>Negativo</a:t>
            </a:r>
            <a:r>
              <a:rPr lang="pt-BR" dirty="0">
                <a:solidFill>
                  <a:schemeClr val="bg1"/>
                </a:solidFill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5742458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B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8889" y="5581992"/>
            <a:ext cx="2123430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19EE709-6248-7BE1-AE26-1A29118B3973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21127" cy="3458835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F2FC88C-F0A3-8045-0BA2-928CEE9F7A05}"/>
              </a:ext>
            </a:extLst>
          </p:cNvPr>
          <p:cNvGrpSpPr/>
          <p:nvPr/>
        </p:nvGrpSpPr>
        <p:grpSpPr>
          <a:xfrm>
            <a:off x="2132032" y="2347354"/>
            <a:ext cx="4624252" cy="2816329"/>
            <a:chOff x="2132032" y="2347354"/>
            <a:chExt cx="4624252" cy="281632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F794AF2-B231-3744-365C-5B907FE56507}"/>
                </a:ext>
              </a:extLst>
            </p:cNvPr>
            <p:cNvGrpSpPr/>
            <p:nvPr/>
          </p:nvGrpSpPr>
          <p:grpSpPr>
            <a:xfrm>
              <a:off x="2136947" y="2347354"/>
              <a:ext cx="4614122" cy="934679"/>
              <a:chOff x="2136947" y="2347354"/>
              <a:chExt cx="4614122" cy="934679"/>
            </a:xfrm>
          </p:grpSpPr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32EB4D7-40DB-778F-2891-CCE29224C308}"/>
                  </a:ext>
                </a:extLst>
              </p:cNvPr>
              <p:cNvSpPr txBox="1"/>
              <p:nvPr/>
            </p:nvSpPr>
            <p:spPr>
              <a:xfrm>
                <a:off x="2686150" y="2451036"/>
                <a:ext cx="40649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Falta de dados ao longo de todos os períodos, podendo trazer erro ao modelo e interferir no teste (&lt; confiança);</a:t>
                </a:r>
              </a:p>
            </p:txBody>
          </p:sp>
          <p:pic>
            <p:nvPicPr>
              <p:cNvPr id="23" name="Gráfico 22" descr="Seta: curva ligeira com preenchimento sólido">
                <a:extLst>
                  <a:ext uri="{FF2B5EF4-FFF2-40B4-BE49-F238E27FC236}">
                    <a16:creationId xmlns:a16="http://schemas.microsoft.com/office/drawing/2014/main" id="{3AC7700E-42FF-4704-E837-9BCC837A8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6947" y="2347354"/>
                <a:ext cx="549501" cy="549501"/>
              </a:xfrm>
              <a:prstGeom prst="rect">
                <a:avLst/>
              </a:prstGeom>
            </p:spPr>
          </p:pic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1E559D-A05C-BE9F-F65F-FDC64423E648}"/>
                </a:ext>
              </a:extLst>
            </p:cNvPr>
            <p:cNvGrpSpPr/>
            <p:nvPr/>
          </p:nvGrpSpPr>
          <p:grpSpPr>
            <a:xfrm>
              <a:off x="2132032" y="3473151"/>
              <a:ext cx="4614420" cy="727173"/>
              <a:chOff x="2132032" y="3473151"/>
              <a:chExt cx="4614420" cy="727173"/>
            </a:xfrm>
          </p:grpSpPr>
          <p:pic>
            <p:nvPicPr>
              <p:cNvPr id="19" name="Gráfico 18" descr="Seta: curva ligeira com preenchimento sólido">
                <a:extLst>
                  <a:ext uri="{FF2B5EF4-FFF2-40B4-BE49-F238E27FC236}">
                    <a16:creationId xmlns:a16="http://schemas.microsoft.com/office/drawing/2014/main" id="{B67B02A2-A3A1-313F-61CD-1A6EC54D4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2032" y="3473151"/>
                <a:ext cx="549501" cy="549501"/>
              </a:xfrm>
              <a:prstGeom prst="rect">
                <a:avLst/>
              </a:prstGeom>
            </p:spPr>
          </p:pic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7CF6A14-CE2E-DF98-DCFA-FA4C9C09EDF7}"/>
                  </a:ext>
                </a:extLst>
              </p:cNvPr>
              <p:cNvSpPr txBox="1"/>
              <p:nvPr/>
            </p:nvSpPr>
            <p:spPr>
              <a:xfrm>
                <a:off x="2681533" y="3615549"/>
                <a:ext cx="4064919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Viés gerado pela não abrangência da base de dados a variáveis relevantes;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159DD70-35A7-4060-4A5D-3090746FD7D4}"/>
                </a:ext>
              </a:extLst>
            </p:cNvPr>
            <p:cNvSpPr txBox="1"/>
            <p:nvPr/>
          </p:nvSpPr>
          <p:spPr>
            <a:xfrm>
              <a:off x="2691365" y="4825129"/>
              <a:ext cx="406491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FCF9F2B-8C28-2FCE-3B16-CBB7CB2C1414}"/>
              </a:ext>
            </a:extLst>
          </p:cNvPr>
          <p:cNvGrpSpPr/>
          <p:nvPr/>
        </p:nvGrpSpPr>
        <p:grpSpPr>
          <a:xfrm>
            <a:off x="7176970" y="2347354"/>
            <a:ext cx="4619037" cy="2099192"/>
            <a:chOff x="2132032" y="2347354"/>
            <a:chExt cx="4619037" cy="2099192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2087F064-8C5B-372D-8CA9-F8E7CAB58A80}"/>
                </a:ext>
              </a:extLst>
            </p:cNvPr>
            <p:cNvGrpSpPr/>
            <p:nvPr/>
          </p:nvGrpSpPr>
          <p:grpSpPr>
            <a:xfrm>
              <a:off x="2136947" y="2347354"/>
              <a:ext cx="4614122" cy="934679"/>
              <a:chOff x="2136947" y="2347354"/>
              <a:chExt cx="4614122" cy="934679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8C3B8C01-A4A8-8E37-8327-255EDE1BC1CC}"/>
                  </a:ext>
                </a:extLst>
              </p:cNvPr>
              <p:cNvSpPr txBox="1"/>
              <p:nvPr/>
            </p:nvSpPr>
            <p:spPr>
              <a:xfrm>
                <a:off x="2686150" y="2451036"/>
                <a:ext cx="40649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Utilização da metodologia de </a:t>
                </a:r>
                <a:r>
                  <a:rPr lang="pt-BR" sz="1600" err="1">
                    <a:solidFill>
                      <a:schemeClr val="bg1"/>
                    </a:solidFill>
                  </a:rPr>
                  <a:t>matching</a:t>
                </a:r>
                <a:r>
                  <a:rPr lang="pt-BR" sz="1600">
                    <a:solidFill>
                      <a:schemeClr val="bg1"/>
                    </a:solidFill>
                  </a:rPr>
                  <a:t> (CEM) diminui drasticamente o número de observações;</a:t>
                </a:r>
              </a:p>
            </p:txBody>
          </p:sp>
          <p:pic>
            <p:nvPicPr>
              <p:cNvPr id="33" name="Gráfico 32" descr="Seta: curva ligeira com preenchimento sólido">
                <a:extLst>
                  <a:ext uri="{FF2B5EF4-FFF2-40B4-BE49-F238E27FC236}">
                    <a16:creationId xmlns:a16="http://schemas.microsoft.com/office/drawing/2014/main" id="{A5888FAB-3D9A-D86E-1328-FCF25E888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6947" y="2347354"/>
                <a:ext cx="549501" cy="549501"/>
              </a:xfrm>
              <a:prstGeom prst="rect">
                <a:avLst/>
              </a:prstGeom>
            </p:spPr>
          </p:pic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086E279-E23C-9563-0613-120DAABFEB21}"/>
                </a:ext>
              </a:extLst>
            </p:cNvPr>
            <p:cNvGrpSpPr/>
            <p:nvPr/>
          </p:nvGrpSpPr>
          <p:grpSpPr>
            <a:xfrm>
              <a:off x="2132032" y="3473151"/>
              <a:ext cx="4614420" cy="973395"/>
              <a:chOff x="2132032" y="3473151"/>
              <a:chExt cx="4614420" cy="973395"/>
            </a:xfrm>
          </p:grpSpPr>
          <p:pic>
            <p:nvPicPr>
              <p:cNvPr id="30" name="Gráfico 29" descr="Seta: curva ligeira com preenchimento sólido">
                <a:extLst>
                  <a:ext uri="{FF2B5EF4-FFF2-40B4-BE49-F238E27FC236}">
                    <a16:creationId xmlns:a16="http://schemas.microsoft.com/office/drawing/2014/main" id="{DEAD1BD3-EFBE-F7CF-5797-2F98E24A9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2032" y="3473151"/>
                <a:ext cx="549501" cy="549501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E9F9F4F-6989-27A0-D551-5F317AA5742B}"/>
                  </a:ext>
                </a:extLst>
              </p:cNvPr>
              <p:cNvSpPr txBox="1"/>
              <p:nvPr/>
            </p:nvSpPr>
            <p:spPr>
              <a:xfrm>
                <a:off x="2681533" y="3615549"/>
                <a:ext cx="40649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Por problemas de dimensionalidade, o CEM pode dificultar a obtenção de um efeito de tratamento.</a:t>
                </a:r>
              </a:p>
            </p:txBody>
          </p:sp>
        </p:grp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772C6C-8858-AB16-8EA4-FA1F4255F0EF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Limitações</a:t>
            </a:r>
            <a:endParaRPr lang="pt-B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41A271-6EC4-88B7-470C-442C2FEEEC13}"/>
              </a:ext>
            </a:extLst>
          </p:cNvPr>
          <p:cNvSpPr txBox="1"/>
          <p:nvPr/>
        </p:nvSpPr>
        <p:spPr>
          <a:xfrm>
            <a:off x="4268383" y="550769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</a:rPr>
              <a:t>Limitações</a:t>
            </a:r>
            <a:endParaRPr lang="pt-BR" sz="4800" b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6" name="Gráfico 15" descr="Seta: curva ligeira com preenchimento sólido">
            <a:extLst>
              <a:ext uri="{FF2B5EF4-FFF2-40B4-BE49-F238E27FC236}">
                <a16:creationId xmlns:a16="http://schemas.microsoft.com/office/drawing/2014/main" id="{AAF704D6-C600-6D34-BE7B-5ECF6438E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409" y="4446345"/>
            <a:ext cx="549501" cy="5495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67009B8-7F5E-A72A-0247-CB9E43D8ED16}"/>
              </a:ext>
            </a:extLst>
          </p:cNvPr>
          <p:cNvSpPr txBox="1"/>
          <p:nvPr/>
        </p:nvSpPr>
        <p:spPr>
          <a:xfrm>
            <a:off x="2686150" y="4532518"/>
            <a:ext cx="406491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</a:rPr>
              <a:t>Devido ao fato das nossas variáveis controle serem categóricas não foi possível realizar o teste Placebo;</a:t>
            </a:r>
          </a:p>
        </p:txBody>
      </p:sp>
    </p:spTree>
    <p:extLst>
      <p:ext uri="{BB962C8B-B14F-4D97-AF65-F5344CB8AC3E}">
        <p14:creationId xmlns:p14="http://schemas.microsoft.com/office/powerpoint/2010/main" val="188844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B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8889" y="5581992"/>
            <a:ext cx="2123430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19EE709-6248-7BE1-AE26-1A29118B3973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21127" cy="3458835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F2FC88C-F0A3-8045-0BA2-928CEE9F7A05}"/>
              </a:ext>
            </a:extLst>
          </p:cNvPr>
          <p:cNvGrpSpPr/>
          <p:nvPr/>
        </p:nvGrpSpPr>
        <p:grpSpPr>
          <a:xfrm>
            <a:off x="2132032" y="2347354"/>
            <a:ext cx="4624252" cy="2816329"/>
            <a:chOff x="2132032" y="2347354"/>
            <a:chExt cx="4624252" cy="281632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F794AF2-B231-3744-365C-5B907FE56507}"/>
                </a:ext>
              </a:extLst>
            </p:cNvPr>
            <p:cNvGrpSpPr/>
            <p:nvPr/>
          </p:nvGrpSpPr>
          <p:grpSpPr>
            <a:xfrm>
              <a:off x="2136947" y="2347354"/>
              <a:ext cx="4614122" cy="934679"/>
              <a:chOff x="2136947" y="2347354"/>
              <a:chExt cx="4614122" cy="934679"/>
            </a:xfrm>
          </p:grpSpPr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32EB4D7-40DB-778F-2891-CCE29224C308}"/>
                  </a:ext>
                </a:extLst>
              </p:cNvPr>
              <p:cNvSpPr txBox="1"/>
              <p:nvPr/>
            </p:nvSpPr>
            <p:spPr>
              <a:xfrm>
                <a:off x="2686150" y="2451036"/>
                <a:ext cx="40649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Falta de dados ao longo de todos os períodos, podendo trazer erro ao modelo e interferir no teste (&lt; confiança);</a:t>
                </a:r>
              </a:p>
            </p:txBody>
          </p:sp>
          <p:pic>
            <p:nvPicPr>
              <p:cNvPr id="23" name="Gráfico 22" descr="Seta: curva ligeira com preenchimento sólido">
                <a:extLst>
                  <a:ext uri="{FF2B5EF4-FFF2-40B4-BE49-F238E27FC236}">
                    <a16:creationId xmlns:a16="http://schemas.microsoft.com/office/drawing/2014/main" id="{3AC7700E-42FF-4704-E837-9BCC837A8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6947" y="2347354"/>
                <a:ext cx="549501" cy="549501"/>
              </a:xfrm>
              <a:prstGeom prst="rect">
                <a:avLst/>
              </a:prstGeom>
            </p:spPr>
          </p:pic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1E559D-A05C-BE9F-F65F-FDC64423E648}"/>
                </a:ext>
              </a:extLst>
            </p:cNvPr>
            <p:cNvGrpSpPr/>
            <p:nvPr/>
          </p:nvGrpSpPr>
          <p:grpSpPr>
            <a:xfrm>
              <a:off x="2132032" y="3473151"/>
              <a:ext cx="4614420" cy="727173"/>
              <a:chOff x="2132032" y="3473151"/>
              <a:chExt cx="4614420" cy="727173"/>
            </a:xfrm>
          </p:grpSpPr>
          <p:pic>
            <p:nvPicPr>
              <p:cNvPr id="19" name="Gráfico 18" descr="Seta: curva ligeira com preenchimento sólido">
                <a:extLst>
                  <a:ext uri="{FF2B5EF4-FFF2-40B4-BE49-F238E27FC236}">
                    <a16:creationId xmlns:a16="http://schemas.microsoft.com/office/drawing/2014/main" id="{B67B02A2-A3A1-313F-61CD-1A6EC54D4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2032" y="3473151"/>
                <a:ext cx="549501" cy="549501"/>
              </a:xfrm>
              <a:prstGeom prst="rect">
                <a:avLst/>
              </a:prstGeom>
            </p:spPr>
          </p:pic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7CF6A14-CE2E-DF98-DCFA-FA4C9C09EDF7}"/>
                  </a:ext>
                </a:extLst>
              </p:cNvPr>
              <p:cNvSpPr txBox="1"/>
              <p:nvPr/>
            </p:nvSpPr>
            <p:spPr>
              <a:xfrm>
                <a:off x="2681533" y="3615549"/>
                <a:ext cx="4064919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Viés gerado pela não abrangência da base de dados a variáveis relevantes;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159DD70-35A7-4060-4A5D-3090746FD7D4}"/>
                </a:ext>
              </a:extLst>
            </p:cNvPr>
            <p:cNvSpPr txBox="1"/>
            <p:nvPr/>
          </p:nvSpPr>
          <p:spPr>
            <a:xfrm>
              <a:off x="2691365" y="4825129"/>
              <a:ext cx="406491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pt-BR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FCF9F2B-8C28-2FCE-3B16-CBB7CB2C1414}"/>
              </a:ext>
            </a:extLst>
          </p:cNvPr>
          <p:cNvGrpSpPr/>
          <p:nvPr/>
        </p:nvGrpSpPr>
        <p:grpSpPr>
          <a:xfrm>
            <a:off x="7176970" y="2347354"/>
            <a:ext cx="4619037" cy="2099192"/>
            <a:chOff x="2132032" y="2347354"/>
            <a:chExt cx="4619037" cy="2099192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2087F064-8C5B-372D-8CA9-F8E7CAB58A80}"/>
                </a:ext>
              </a:extLst>
            </p:cNvPr>
            <p:cNvGrpSpPr/>
            <p:nvPr/>
          </p:nvGrpSpPr>
          <p:grpSpPr>
            <a:xfrm>
              <a:off x="2136947" y="2347354"/>
              <a:ext cx="4614122" cy="934679"/>
              <a:chOff x="2136947" y="2347354"/>
              <a:chExt cx="4614122" cy="934679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8C3B8C01-A4A8-8E37-8327-255EDE1BC1CC}"/>
                  </a:ext>
                </a:extLst>
              </p:cNvPr>
              <p:cNvSpPr txBox="1"/>
              <p:nvPr/>
            </p:nvSpPr>
            <p:spPr>
              <a:xfrm>
                <a:off x="2686150" y="2451036"/>
                <a:ext cx="40649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Utilização da metodologia de </a:t>
                </a:r>
                <a:r>
                  <a:rPr lang="pt-BR" sz="1600" err="1">
                    <a:solidFill>
                      <a:schemeClr val="bg1"/>
                    </a:solidFill>
                  </a:rPr>
                  <a:t>matching</a:t>
                </a:r>
                <a:r>
                  <a:rPr lang="pt-BR" sz="1600">
                    <a:solidFill>
                      <a:schemeClr val="bg1"/>
                    </a:solidFill>
                  </a:rPr>
                  <a:t> (CEM) diminui drasticamente o número de observações;</a:t>
                </a:r>
              </a:p>
            </p:txBody>
          </p:sp>
          <p:pic>
            <p:nvPicPr>
              <p:cNvPr id="33" name="Gráfico 32" descr="Seta: curva ligeira com preenchimento sólido">
                <a:extLst>
                  <a:ext uri="{FF2B5EF4-FFF2-40B4-BE49-F238E27FC236}">
                    <a16:creationId xmlns:a16="http://schemas.microsoft.com/office/drawing/2014/main" id="{A5888FAB-3D9A-D86E-1328-FCF25E888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6947" y="2347354"/>
                <a:ext cx="549501" cy="549501"/>
              </a:xfrm>
              <a:prstGeom prst="rect">
                <a:avLst/>
              </a:prstGeom>
            </p:spPr>
          </p:pic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086E279-E23C-9563-0613-120DAABFEB21}"/>
                </a:ext>
              </a:extLst>
            </p:cNvPr>
            <p:cNvGrpSpPr/>
            <p:nvPr/>
          </p:nvGrpSpPr>
          <p:grpSpPr>
            <a:xfrm>
              <a:off x="2132032" y="3473151"/>
              <a:ext cx="4614420" cy="973395"/>
              <a:chOff x="2132032" y="3473151"/>
              <a:chExt cx="4614420" cy="973395"/>
            </a:xfrm>
          </p:grpSpPr>
          <p:pic>
            <p:nvPicPr>
              <p:cNvPr id="30" name="Gráfico 29" descr="Seta: curva ligeira com preenchimento sólido">
                <a:extLst>
                  <a:ext uri="{FF2B5EF4-FFF2-40B4-BE49-F238E27FC236}">
                    <a16:creationId xmlns:a16="http://schemas.microsoft.com/office/drawing/2014/main" id="{DEAD1BD3-EFBE-F7CF-5797-2F98E24A9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32032" y="3473151"/>
                <a:ext cx="549501" cy="549501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E9F9F4F-6989-27A0-D551-5F317AA5742B}"/>
                  </a:ext>
                </a:extLst>
              </p:cNvPr>
              <p:cNvSpPr txBox="1"/>
              <p:nvPr/>
            </p:nvSpPr>
            <p:spPr>
              <a:xfrm>
                <a:off x="2681533" y="3615549"/>
                <a:ext cx="40649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>
                    <a:solidFill>
                      <a:schemeClr val="bg1"/>
                    </a:solidFill>
                  </a:rPr>
                  <a:t>Por problemas de dimensionalidade, o CEM pode dificultar a obtenção de um efeito de tratamento.</a:t>
                </a:r>
              </a:p>
            </p:txBody>
          </p:sp>
        </p:grp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772C6C-8858-AB16-8EA4-FA1F4255F0EF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Limitações</a:t>
            </a:r>
            <a:endParaRPr lang="pt-B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41A271-6EC4-88B7-470C-442C2FEEEC13}"/>
              </a:ext>
            </a:extLst>
          </p:cNvPr>
          <p:cNvSpPr txBox="1"/>
          <p:nvPr/>
        </p:nvSpPr>
        <p:spPr>
          <a:xfrm>
            <a:off x="4268383" y="550769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</a:rPr>
              <a:t>Limitações</a:t>
            </a:r>
            <a:endParaRPr lang="pt-BR" sz="4800" b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6" name="Gráfico 15" descr="Seta: curva ligeira com preenchimento sólido">
            <a:extLst>
              <a:ext uri="{FF2B5EF4-FFF2-40B4-BE49-F238E27FC236}">
                <a16:creationId xmlns:a16="http://schemas.microsoft.com/office/drawing/2014/main" id="{AAF704D6-C600-6D34-BE7B-5ECF6438E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409" y="4446345"/>
            <a:ext cx="549501" cy="5495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67009B8-7F5E-A72A-0247-CB9E43D8ED16}"/>
              </a:ext>
            </a:extLst>
          </p:cNvPr>
          <p:cNvSpPr txBox="1"/>
          <p:nvPr/>
        </p:nvSpPr>
        <p:spPr>
          <a:xfrm>
            <a:off x="2686150" y="4532518"/>
            <a:ext cx="406491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</a:rPr>
              <a:t>Devido ao fato das nossas variáveis controle serem categóricas não foi possível realizar o teste Placebo;</a:t>
            </a:r>
          </a:p>
        </p:txBody>
      </p:sp>
      <p:sp>
        <p:nvSpPr>
          <p:cNvPr id="10" name="Retângulo 22">
            <a:extLst>
              <a:ext uri="{FF2B5EF4-FFF2-40B4-BE49-F238E27FC236}">
                <a16:creationId xmlns:a16="http://schemas.microsoft.com/office/drawing/2014/main" id="{2375C803-25C6-1746-E7C1-2A3D16C2E7DC}"/>
              </a:ext>
            </a:extLst>
          </p:cNvPr>
          <p:cNvSpPr/>
          <p:nvPr/>
        </p:nvSpPr>
        <p:spPr>
          <a:xfrm>
            <a:off x="2135804" y="2067456"/>
            <a:ext cx="9780911" cy="3927181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19">
            <a:extLst>
              <a:ext uri="{FF2B5EF4-FFF2-40B4-BE49-F238E27FC236}">
                <a16:creationId xmlns:a16="http://schemas.microsoft.com/office/drawing/2014/main" id="{D7B51E7C-E4B1-B42A-1EF9-881FF52BA1ED}"/>
              </a:ext>
            </a:extLst>
          </p:cNvPr>
          <p:cNvSpPr/>
          <p:nvPr/>
        </p:nvSpPr>
        <p:spPr>
          <a:xfrm>
            <a:off x="3520885" y="2860758"/>
            <a:ext cx="7175174" cy="835899"/>
          </a:xfrm>
          <a:prstGeom prst="rect">
            <a:avLst/>
          </a:prstGeom>
          <a:solidFill>
            <a:srgbClr val="E4F0FC"/>
          </a:solidFill>
          <a:ln>
            <a:noFill/>
          </a:ln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  <a:p>
            <a:pPr algn="ctr"/>
            <a:br>
              <a:rPr lang="en-US"/>
            </a:br>
            <a:r>
              <a:rPr lang="en-US">
                <a:ea typeface="+mn-lt"/>
                <a:cs typeface="+mn-lt"/>
              </a:rPr>
              <a:t> 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636A718-0BFD-9C07-53E0-CE5CB5F8803E}"/>
              </a:ext>
            </a:extLst>
          </p:cNvPr>
          <p:cNvSpPr txBox="1"/>
          <p:nvPr/>
        </p:nvSpPr>
        <p:spPr>
          <a:xfrm>
            <a:off x="3516845" y="2903594"/>
            <a:ext cx="7318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solidFill>
                  <a:schemeClr val="bg1"/>
                </a:solidFill>
              </a:rPr>
              <a:t>Histórico</a:t>
            </a:r>
            <a:r>
              <a:rPr lang="en-US" sz="3600" b="1">
                <a:solidFill>
                  <a:schemeClr val="bg1"/>
                </a:solidFill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progressista</a:t>
            </a:r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 da</a:t>
            </a:r>
            <a:r>
              <a:rPr lang="en-US" sz="3600" b="1">
                <a:solidFill>
                  <a:schemeClr val="bg1"/>
                </a:solidFill>
              </a:rPr>
              <a:t> </a:t>
            </a:r>
            <a:r>
              <a:rPr lang="en-US" sz="3600" b="1" err="1">
                <a:solidFill>
                  <a:schemeClr val="bg1"/>
                </a:solidFill>
              </a:rPr>
              <a:t>Finlândia</a:t>
            </a:r>
            <a:r>
              <a:rPr lang="en-US" sz="3600" b="1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8787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2"/>
          </a:xfrm>
          <a:prstGeom prst="rect">
            <a:avLst/>
          </a:prstGeom>
          <a:solidFill>
            <a:srgbClr val="036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6440" y="0"/>
            <a:ext cx="10195560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006D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117065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Literatura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54168D6D-5506-58AE-DB2E-A342AD2BFE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50" name="Picture 5">
            <a:extLst>
              <a:ext uri="{FF2B5EF4-FFF2-40B4-BE49-F238E27FC236}">
                <a16:creationId xmlns:a16="http://schemas.microsoft.com/office/drawing/2014/main" id="{E76EFE91-5B90-CD97-A6A1-F6E50DDB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83" y="2666396"/>
            <a:ext cx="47625" cy="1323975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D3DEA3DE-7544-4615-44A8-16975B2EE510}"/>
              </a:ext>
            </a:extLst>
          </p:cNvPr>
          <p:cNvSpPr txBox="1"/>
          <p:nvPr/>
        </p:nvSpPr>
        <p:spPr>
          <a:xfrm>
            <a:off x="3950566" y="2191020"/>
            <a:ext cx="825540" cy="380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Folbre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4" name="Rectangle: Rounded Corners 7">
            <a:extLst>
              <a:ext uri="{FF2B5EF4-FFF2-40B4-BE49-F238E27FC236}">
                <a16:creationId xmlns:a16="http://schemas.microsoft.com/office/drawing/2014/main" id="{EC9193C9-E7AD-367E-FC51-8598CE9B2ABE}"/>
              </a:ext>
            </a:extLst>
          </p:cNvPr>
          <p:cNvSpPr/>
          <p:nvPr/>
        </p:nvSpPr>
        <p:spPr>
          <a:xfrm>
            <a:off x="3908635" y="2193864"/>
            <a:ext cx="868483" cy="376970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A90060F3-26EE-DB2D-DC24-EA5920341101}"/>
              </a:ext>
            </a:extLst>
          </p:cNvPr>
          <p:cNvSpPr txBox="1"/>
          <p:nvPr/>
        </p:nvSpPr>
        <p:spPr>
          <a:xfrm>
            <a:off x="3984863" y="3941021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1994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8" name="Picture 5">
            <a:extLst>
              <a:ext uri="{FF2B5EF4-FFF2-40B4-BE49-F238E27FC236}">
                <a16:creationId xmlns:a16="http://schemas.microsoft.com/office/drawing/2014/main" id="{766ED7FC-97CA-6089-D4D3-9124A7A5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68" y="3940024"/>
            <a:ext cx="47625" cy="1323975"/>
          </a:xfrm>
          <a:prstGeom prst="rect">
            <a:avLst/>
          </a:prstGeom>
        </p:spPr>
      </p:pic>
      <p:sp>
        <p:nvSpPr>
          <p:cNvPr id="60" name="TextBox 13">
            <a:extLst>
              <a:ext uri="{FF2B5EF4-FFF2-40B4-BE49-F238E27FC236}">
                <a16:creationId xmlns:a16="http://schemas.microsoft.com/office/drawing/2014/main" id="{3165B2AE-62B9-6D34-75DB-1EDAF129E2EE}"/>
              </a:ext>
            </a:extLst>
          </p:cNvPr>
          <p:cNvSpPr txBox="1"/>
          <p:nvPr/>
        </p:nvSpPr>
        <p:spPr>
          <a:xfrm>
            <a:off x="4910148" y="3440278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1994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Rectangle: Rounded Corners 16">
            <a:extLst>
              <a:ext uri="{FF2B5EF4-FFF2-40B4-BE49-F238E27FC236}">
                <a16:creationId xmlns:a16="http://schemas.microsoft.com/office/drawing/2014/main" id="{A3B56E93-C382-9A57-A0AA-9EC1A2B5EDC7}"/>
              </a:ext>
            </a:extLst>
          </p:cNvPr>
          <p:cNvSpPr/>
          <p:nvPr/>
        </p:nvSpPr>
        <p:spPr>
          <a:xfrm>
            <a:off x="6278197" y="2139541"/>
            <a:ext cx="1943820" cy="467472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17">
            <a:extLst>
              <a:ext uri="{FF2B5EF4-FFF2-40B4-BE49-F238E27FC236}">
                <a16:creationId xmlns:a16="http://schemas.microsoft.com/office/drawing/2014/main" id="{89264897-8121-8578-A487-FF311BFF4135}"/>
              </a:ext>
            </a:extLst>
          </p:cNvPr>
          <p:cNvSpPr/>
          <p:nvPr/>
        </p:nvSpPr>
        <p:spPr>
          <a:xfrm>
            <a:off x="4153670" y="5206429"/>
            <a:ext cx="2128877" cy="369500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bg1"/>
                </a:solidFill>
                <a:latin typeface="Source Sans Pro"/>
              </a:rPr>
              <a:t>Landa</a:t>
            </a:r>
            <a:r>
              <a:rPr lang="en-US">
                <a:solidFill>
                  <a:schemeClr val="bg1"/>
                </a:solidFill>
                <a:latin typeface="Source Sans Pro"/>
              </a:rPr>
              <a:t> and </a:t>
            </a:r>
            <a:r>
              <a:rPr lang="en-US" err="1">
                <a:solidFill>
                  <a:schemeClr val="bg1"/>
                </a:solidFill>
                <a:latin typeface="Source Sans Pro"/>
              </a:rPr>
              <a:t>Kevane</a:t>
            </a:r>
            <a:r>
              <a:rPr lang="en-US">
                <a:solidFill>
                  <a:schemeClr val="bg1"/>
                </a:solidFill>
                <a:latin typeface="Source Sans Pro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342943A5-4D8B-FC8C-604C-41FA77823FC8}"/>
              </a:ext>
            </a:extLst>
          </p:cNvPr>
          <p:cNvSpPr txBox="1"/>
          <p:nvPr/>
        </p:nvSpPr>
        <p:spPr>
          <a:xfrm>
            <a:off x="6934891" y="3886592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2000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AEC4ACB-17A9-F9BC-F924-9C4D54843A37}"/>
              </a:ext>
            </a:extLst>
          </p:cNvPr>
          <p:cNvSpPr txBox="1"/>
          <p:nvPr/>
        </p:nvSpPr>
        <p:spPr>
          <a:xfrm>
            <a:off x="6331268" y="2192534"/>
            <a:ext cx="1979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Akerlof</a:t>
            </a:r>
            <a:r>
              <a:rPr lang="en-US">
                <a:solidFill>
                  <a:schemeClr val="bg1"/>
                </a:solidFill>
              </a:rPr>
              <a:t> &amp; </a:t>
            </a:r>
            <a:r>
              <a:rPr lang="en-US" err="1">
                <a:solidFill>
                  <a:schemeClr val="bg1"/>
                </a:solidFill>
              </a:rPr>
              <a:t>Kranton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2" name="Picture 5">
            <a:extLst>
              <a:ext uri="{FF2B5EF4-FFF2-40B4-BE49-F238E27FC236}">
                <a16:creationId xmlns:a16="http://schemas.microsoft.com/office/drawing/2014/main" id="{230AD0B9-2442-F720-08D2-76A6BEBF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2" y="3885595"/>
            <a:ext cx="47625" cy="1323975"/>
          </a:xfrm>
          <a:prstGeom prst="rect">
            <a:avLst/>
          </a:prstGeom>
        </p:spPr>
      </p:pic>
      <p:sp>
        <p:nvSpPr>
          <p:cNvPr id="74" name="TextBox 22">
            <a:extLst>
              <a:ext uri="{FF2B5EF4-FFF2-40B4-BE49-F238E27FC236}">
                <a16:creationId xmlns:a16="http://schemas.microsoft.com/office/drawing/2014/main" id="{BBA17D65-B14F-E61D-A11C-20A56A5A5DBE}"/>
              </a:ext>
            </a:extLst>
          </p:cNvPr>
          <p:cNvSpPr txBox="1"/>
          <p:nvPr/>
        </p:nvSpPr>
        <p:spPr>
          <a:xfrm>
            <a:off x="9046719" y="3451163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2004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B9CEA5B1-4116-D71B-5F35-1FD1577A2AA8}"/>
              </a:ext>
            </a:extLst>
          </p:cNvPr>
          <p:cNvSpPr txBox="1"/>
          <p:nvPr/>
        </p:nvSpPr>
        <p:spPr>
          <a:xfrm>
            <a:off x="8702153" y="5160763"/>
            <a:ext cx="1404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Portelli, C. J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Rectangle: Rounded Corners 2">
            <a:extLst>
              <a:ext uri="{FF2B5EF4-FFF2-40B4-BE49-F238E27FC236}">
                <a16:creationId xmlns:a16="http://schemas.microsoft.com/office/drawing/2014/main" id="{47764ADF-F93E-F03B-35E4-6D056D5A62BC}"/>
              </a:ext>
            </a:extLst>
          </p:cNvPr>
          <p:cNvSpPr/>
          <p:nvPr/>
        </p:nvSpPr>
        <p:spPr>
          <a:xfrm>
            <a:off x="8686183" y="5184018"/>
            <a:ext cx="1345107" cy="304186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633557-6009-2DF6-FE72-A4D2E4B8BAA1}"/>
              </a:ext>
            </a:extLst>
          </p:cNvPr>
          <p:cNvSpPr txBox="1"/>
          <p:nvPr/>
        </p:nvSpPr>
        <p:spPr>
          <a:xfrm>
            <a:off x="103958" y="3699541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A2DB784-3150-02DA-AED8-CAB6222F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77" y="2666396"/>
            <a:ext cx="47625" cy="132397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A519158-1AA5-D352-CEB4-935E5DE05925}"/>
              </a:ext>
            </a:extLst>
          </p:cNvPr>
          <p:cNvCxnSpPr>
            <a:cxnSpLocks/>
          </p:cNvCxnSpPr>
          <p:nvPr/>
        </p:nvCxnSpPr>
        <p:spPr>
          <a:xfrm flipV="1">
            <a:off x="2009749" y="3858608"/>
            <a:ext cx="8703075" cy="22410"/>
          </a:xfrm>
          <a:prstGeom prst="line">
            <a:avLst/>
          </a:prstGeom>
          <a:ln w="28575">
            <a:solidFill>
              <a:srgbClr val="006D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895817-6478-DE6E-CB90-5F937DD219D6}"/>
              </a:ext>
            </a:extLst>
          </p:cNvPr>
          <p:cNvSpPr txBox="1"/>
          <p:nvPr/>
        </p:nvSpPr>
        <p:spPr>
          <a:xfrm>
            <a:off x="4171390" y="660018"/>
            <a:ext cx="4640652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solidFill>
                  <a:schemeClr val="bg1"/>
                </a:solidFill>
              </a:rPr>
              <a:t>Revisão da Literatura</a:t>
            </a:r>
          </a:p>
        </p:txBody>
      </p:sp>
    </p:spTree>
    <p:extLst>
      <p:ext uri="{BB962C8B-B14F-4D97-AF65-F5344CB8AC3E}">
        <p14:creationId xmlns:p14="http://schemas.microsoft.com/office/powerpoint/2010/main" val="2214944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6225" y="-2"/>
            <a:ext cx="2074495" cy="6858001"/>
          </a:xfrm>
          <a:prstGeom prst="rect">
            <a:avLst/>
          </a:prstGeom>
          <a:gradFill>
            <a:gsLst>
              <a:gs pos="50000">
                <a:srgbClr val="EB564F"/>
              </a:gs>
              <a:gs pos="100000">
                <a:srgbClr val="EE41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8889" y="5581992"/>
            <a:ext cx="2123430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19EE709-6248-7BE1-AE26-1A29118B3973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0" cy="370800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772C6C-8858-AB16-8EA4-FA1F4255F0EF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Limitações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B34818E-EF78-9705-0EDE-3210A0147C3F}"/>
              </a:ext>
            </a:extLst>
          </p:cNvPr>
          <p:cNvSpPr txBox="1"/>
          <p:nvPr/>
        </p:nvSpPr>
        <p:spPr>
          <a:xfrm>
            <a:off x="3931572" y="312485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</a:rPr>
              <a:t>Recomendações</a:t>
            </a:r>
            <a:endParaRPr lang="pt-BR" sz="4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5EB609-E022-E7B0-02C4-0437A05E310A}"/>
              </a:ext>
            </a:extLst>
          </p:cNvPr>
          <p:cNvSpPr txBox="1"/>
          <p:nvPr/>
        </p:nvSpPr>
        <p:spPr>
          <a:xfrm>
            <a:off x="2699873" y="1724126"/>
            <a:ext cx="37254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Políticas P</a:t>
            </a:r>
            <a:r>
              <a:rPr lang="pt-PT" sz="2800" b="1">
                <a:solidFill>
                  <a:schemeClr val="bg1"/>
                </a:solidFill>
              </a:rPr>
              <a:t>ú</a:t>
            </a:r>
            <a:r>
              <a:rPr lang="pt-BR" sz="2800" b="1" err="1">
                <a:solidFill>
                  <a:schemeClr val="bg1"/>
                </a:solidFill>
              </a:rPr>
              <a:t>blicas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727E0C-6048-77D3-E99D-7D91A3260950}"/>
              </a:ext>
            </a:extLst>
          </p:cNvPr>
          <p:cNvSpPr txBox="1"/>
          <p:nvPr/>
        </p:nvSpPr>
        <p:spPr>
          <a:xfrm>
            <a:off x="7130145" y="1724126"/>
            <a:ext cx="49777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Econom</a:t>
            </a:r>
            <a:r>
              <a:rPr lang="pt-BR" sz="2800" b="1">
                <a:solidFill>
                  <a:schemeClr val="bg1"/>
                </a:solidFill>
              </a:rPr>
              <a:t>é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tricas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6307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6225" y="-2"/>
            <a:ext cx="2074495" cy="6858001"/>
          </a:xfrm>
          <a:prstGeom prst="rect">
            <a:avLst/>
          </a:prstGeom>
          <a:gradFill>
            <a:gsLst>
              <a:gs pos="50000">
                <a:srgbClr val="EB564F"/>
              </a:gs>
              <a:gs pos="100000">
                <a:srgbClr val="EE41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8889" y="5581992"/>
            <a:ext cx="2123430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19EE709-6248-7BE1-AE26-1A29118B3973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0" cy="370800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772C6C-8858-AB16-8EA4-FA1F4255F0EF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Limitações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B34818E-EF78-9705-0EDE-3210A0147C3F}"/>
              </a:ext>
            </a:extLst>
          </p:cNvPr>
          <p:cNvSpPr txBox="1"/>
          <p:nvPr/>
        </p:nvSpPr>
        <p:spPr>
          <a:xfrm>
            <a:off x="3931572" y="312485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</a:rPr>
              <a:t>Recomendações</a:t>
            </a:r>
            <a:endParaRPr lang="pt-BR" sz="4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5EB609-E022-E7B0-02C4-0437A05E310A}"/>
              </a:ext>
            </a:extLst>
          </p:cNvPr>
          <p:cNvSpPr txBox="1"/>
          <p:nvPr/>
        </p:nvSpPr>
        <p:spPr>
          <a:xfrm>
            <a:off x="2699873" y="1724126"/>
            <a:ext cx="37254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Políticas P</a:t>
            </a:r>
            <a:r>
              <a:rPr lang="pt-PT" sz="2800" b="1">
                <a:solidFill>
                  <a:schemeClr val="bg1"/>
                </a:solidFill>
              </a:rPr>
              <a:t>ú</a:t>
            </a:r>
            <a:r>
              <a:rPr lang="pt-BR" sz="2800" b="1" err="1">
                <a:solidFill>
                  <a:schemeClr val="bg1"/>
                </a:solidFill>
              </a:rPr>
              <a:t>blicas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4DDF884-08A4-6030-5EB8-16724E95943F}"/>
              </a:ext>
            </a:extLst>
          </p:cNvPr>
          <p:cNvSpPr txBox="1"/>
          <p:nvPr/>
        </p:nvSpPr>
        <p:spPr>
          <a:xfrm>
            <a:off x="2849211" y="2616190"/>
            <a:ext cx="40108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Focar em programas de conscientização sobre homofobia em vez ou, idealmente, em conjunto com mudanças institucionais.</a:t>
            </a:r>
          </a:p>
        </p:txBody>
      </p:sp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17E41E5-22D2-6335-4835-41FC702F0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1664" y="2526076"/>
            <a:ext cx="549501" cy="54950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727E0C-6048-77D3-E99D-7D91A3260950}"/>
              </a:ext>
            </a:extLst>
          </p:cNvPr>
          <p:cNvSpPr txBox="1"/>
          <p:nvPr/>
        </p:nvSpPr>
        <p:spPr>
          <a:xfrm>
            <a:off x="7130145" y="1724126"/>
            <a:ext cx="49777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Econom</a:t>
            </a:r>
            <a:r>
              <a:rPr lang="pt-BR" sz="2800" b="1">
                <a:solidFill>
                  <a:schemeClr val="bg1"/>
                </a:solidFill>
              </a:rPr>
              <a:t>é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tricas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4225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6225" y="-2"/>
            <a:ext cx="2074495" cy="6858001"/>
          </a:xfrm>
          <a:prstGeom prst="rect">
            <a:avLst/>
          </a:prstGeom>
          <a:gradFill>
            <a:gsLst>
              <a:gs pos="50000">
                <a:srgbClr val="EB564F"/>
              </a:gs>
              <a:gs pos="100000">
                <a:srgbClr val="EE41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8889" y="5581992"/>
            <a:ext cx="2123430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19EE709-6248-7BE1-AE26-1A29118B3973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0" cy="370800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772C6C-8858-AB16-8EA4-FA1F4255F0EF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Limitações</a:t>
            </a:r>
            <a:endParaRPr lang="pt-B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B34818E-EF78-9705-0EDE-3210A0147C3F}"/>
              </a:ext>
            </a:extLst>
          </p:cNvPr>
          <p:cNvSpPr txBox="1"/>
          <p:nvPr/>
        </p:nvSpPr>
        <p:spPr>
          <a:xfrm>
            <a:off x="3931572" y="312485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</a:rPr>
              <a:t>Recomendações</a:t>
            </a:r>
            <a:endParaRPr lang="pt-BR" sz="4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5EB609-E022-E7B0-02C4-0437A05E310A}"/>
              </a:ext>
            </a:extLst>
          </p:cNvPr>
          <p:cNvSpPr txBox="1"/>
          <p:nvPr/>
        </p:nvSpPr>
        <p:spPr>
          <a:xfrm>
            <a:off x="2699873" y="1724126"/>
            <a:ext cx="37254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Políticas P</a:t>
            </a:r>
            <a:r>
              <a:rPr lang="pt-PT" sz="2800" b="1">
                <a:solidFill>
                  <a:schemeClr val="bg1"/>
                </a:solidFill>
              </a:rPr>
              <a:t>ú</a:t>
            </a:r>
            <a:r>
              <a:rPr lang="pt-BR" sz="2800" b="1" err="1">
                <a:solidFill>
                  <a:schemeClr val="bg1"/>
                </a:solidFill>
              </a:rPr>
              <a:t>blicas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5CE76C-80C0-8E97-1506-609788AF9851}"/>
              </a:ext>
            </a:extLst>
          </p:cNvPr>
          <p:cNvSpPr txBox="1"/>
          <p:nvPr/>
        </p:nvSpPr>
        <p:spPr>
          <a:xfrm>
            <a:off x="7130145" y="1724126"/>
            <a:ext cx="49777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Econom</a:t>
            </a:r>
            <a:r>
              <a:rPr lang="pt-BR" sz="2800" b="1">
                <a:solidFill>
                  <a:schemeClr val="bg1"/>
                </a:solidFill>
              </a:rPr>
              <a:t>é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tricas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4DDF884-08A4-6030-5EB8-16724E95943F}"/>
              </a:ext>
            </a:extLst>
          </p:cNvPr>
          <p:cNvSpPr txBox="1"/>
          <p:nvPr/>
        </p:nvSpPr>
        <p:spPr>
          <a:xfrm>
            <a:off x="2849211" y="2616190"/>
            <a:ext cx="40108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Focar em programas de conscientização sobre homofobia em vez ou, idealmente, em conjunto com mudanças institucionais.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C478010-061B-9141-4755-64E5C5CC405E}"/>
              </a:ext>
            </a:extLst>
          </p:cNvPr>
          <p:cNvSpPr txBox="1"/>
          <p:nvPr/>
        </p:nvSpPr>
        <p:spPr>
          <a:xfrm>
            <a:off x="7721458" y="2616191"/>
            <a:ext cx="43495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Maior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captação</a:t>
            </a:r>
            <a:r>
              <a:rPr lang="en-US">
                <a:solidFill>
                  <a:schemeClr val="bg1"/>
                </a:solidFill>
              </a:rPr>
              <a:t> de dados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os</a:t>
            </a:r>
            <a:r>
              <a:rPr lang="en-US">
                <a:solidFill>
                  <a:schemeClr val="bg1"/>
                </a:solidFill>
              </a:rPr>
              <a:t> per</a:t>
            </a:r>
            <a:r>
              <a:rPr lang="pt-PT">
                <a:solidFill>
                  <a:schemeClr val="bg1"/>
                </a:solidFill>
              </a:rPr>
              <a:t>í</a:t>
            </a:r>
            <a:r>
              <a:rPr lang="en-US" err="1">
                <a:solidFill>
                  <a:schemeClr val="bg1"/>
                </a:solidFill>
              </a:rPr>
              <a:t>odos</a:t>
            </a:r>
            <a:r>
              <a:rPr lang="en-US">
                <a:solidFill>
                  <a:schemeClr val="bg1"/>
                </a:solidFill>
              </a:rPr>
              <a:t> e, dessa forma, </a:t>
            </a:r>
            <a:r>
              <a:rPr lang="en-US" err="1">
                <a:solidFill>
                  <a:schemeClr val="bg1"/>
                </a:solidFill>
              </a:rPr>
              <a:t>realizar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uma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análise</a:t>
            </a:r>
            <a:r>
              <a:rPr lang="en-US">
                <a:solidFill>
                  <a:schemeClr val="bg1"/>
                </a:solidFill>
              </a:rPr>
              <a:t> com um </a:t>
            </a:r>
            <a:r>
              <a:rPr lang="en-US" err="1">
                <a:solidFill>
                  <a:schemeClr val="bg1"/>
                </a:solidFill>
              </a:rPr>
              <a:t>erro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menor</a:t>
            </a:r>
            <a:r>
              <a:rPr lang="en-US">
                <a:solidFill>
                  <a:schemeClr val="bg1"/>
                </a:solidFill>
              </a:rPr>
              <a:t> e </a:t>
            </a:r>
            <a:r>
              <a:rPr lang="en-US" err="1">
                <a:solidFill>
                  <a:schemeClr val="bg1"/>
                </a:solidFill>
              </a:rPr>
              <a:t>possibilitar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melhor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uso</a:t>
            </a:r>
            <a:r>
              <a:rPr lang="en-US">
                <a:solidFill>
                  <a:schemeClr val="bg1"/>
                </a:solidFill>
              </a:rPr>
              <a:t> da </a:t>
            </a:r>
            <a:r>
              <a:rPr lang="en-US" err="1">
                <a:solidFill>
                  <a:schemeClr val="bg1"/>
                </a:solidFill>
              </a:rPr>
              <a:t>metodologia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17E41E5-22D2-6335-4835-41FC702F0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1664" y="2526076"/>
            <a:ext cx="549501" cy="549501"/>
          </a:xfrm>
          <a:prstGeom prst="rect">
            <a:avLst/>
          </a:prstGeom>
        </p:spPr>
      </p:pic>
      <p:pic>
        <p:nvPicPr>
          <p:cNvPr id="46" name="Gráfico 45" descr="Seta: curva ligeira com preenchimento sólido">
            <a:extLst>
              <a:ext uri="{FF2B5EF4-FFF2-40B4-BE49-F238E27FC236}">
                <a16:creationId xmlns:a16="http://schemas.microsoft.com/office/drawing/2014/main" id="{4EDED50F-60E6-3578-3B9E-6ADFCCC7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1957" y="2533988"/>
            <a:ext cx="549501" cy="5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96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6225" y="-2"/>
            <a:ext cx="2074495" cy="6858001"/>
          </a:xfrm>
          <a:prstGeom prst="rect">
            <a:avLst/>
          </a:prstGeom>
          <a:gradFill>
            <a:gsLst>
              <a:gs pos="50000">
                <a:srgbClr val="EB564F"/>
              </a:gs>
              <a:gs pos="100000">
                <a:srgbClr val="EE41A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8889" y="5581992"/>
            <a:ext cx="2123430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</a:t>
            </a:r>
            <a:endParaRPr lang="pt-BR" sz="2000" b="1">
              <a:solidFill>
                <a:srgbClr val="E4F0FC"/>
              </a:solidFill>
            </a:endParaRPr>
          </a:p>
          <a:p>
            <a:pPr algn="ctr"/>
            <a:r>
              <a:rPr lang="en-US" sz="2000" b="1" err="1">
                <a:solidFill>
                  <a:srgbClr val="E4F0FC"/>
                </a:solidFill>
              </a:rPr>
              <a:t>Econométrico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19EE709-6248-7BE1-AE26-1A29118B3973}"/>
              </a:ext>
            </a:extLst>
          </p:cNvPr>
          <p:cNvCxnSpPr>
            <a:cxnSpLocks/>
          </p:cNvCxnSpPr>
          <p:nvPr/>
        </p:nvCxnSpPr>
        <p:spPr>
          <a:xfrm>
            <a:off x="6941578" y="2084441"/>
            <a:ext cx="0" cy="3708000"/>
          </a:xfrm>
          <a:prstGeom prst="line">
            <a:avLst/>
          </a:prstGeom>
          <a:ln w="28575">
            <a:solidFill>
              <a:srgbClr val="EB5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772C6C-8858-AB16-8EA4-FA1F4255F0EF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Limitações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B34818E-EF78-9705-0EDE-3210A0147C3F}"/>
              </a:ext>
            </a:extLst>
          </p:cNvPr>
          <p:cNvSpPr txBox="1"/>
          <p:nvPr/>
        </p:nvSpPr>
        <p:spPr>
          <a:xfrm>
            <a:off x="3931572" y="312485"/>
            <a:ext cx="49777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chemeClr val="bg1"/>
                </a:solidFill>
              </a:rPr>
              <a:t>Recomendações</a:t>
            </a:r>
            <a:endParaRPr lang="pt-BR" sz="4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5EB609-E022-E7B0-02C4-0437A05E310A}"/>
              </a:ext>
            </a:extLst>
          </p:cNvPr>
          <p:cNvSpPr txBox="1"/>
          <p:nvPr/>
        </p:nvSpPr>
        <p:spPr>
          <a:xfrm>
            <a:off x="2699873" y="1724126"/>
            <a:ext cx="37254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Políticas P</a:t>
            </a:r>
            <a:r>
              <a:rPr lang="pt-PT" sz="2800" b="1">
                <a:solidFill>
                  <a:schemeClr val="bg1"/>
                </a:solidFill>
              </a:rPr>
              <a:t>ú</a:t>
            </a:r>
            <a:r>
              <a:rPr lang="pt-BR" sz="2800" b="1" err="1">
                <a:solidFill>
                  <a:schemeClr val="bg1"/>
                </a:solidFill>
              </a:rPr>
              <a:t>blicas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5CE76C-80C0-8E97-1506-609788AF9851}"/>
              </a:ext>
            </a:extLst>
          </p:cNvPr>
          <p:cNvSpPr txBox="1"/>
          <p:nvPr/>
        </p:nvSpPr>
        <p:spPr>
          <a:xfrm>
            <a:off x="7130145" y="1724126"/>
            <a:ext cx="49777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Econom</a:t>
            </a:r>
            <a:r>
              <a:rPr lang="pt-BR" sz="2800" b="1">
                <a:solidFill>
                  <a:schemeClr val="bg1"/>
                </a:solidFill>
              </a:rPr>
              <a:t>é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tricas</a:t>
            </a:r>
            <a:endParaRPr lang="pt-BR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4DDF884-08A4-6030-5EB8-16724E95943F}"/>
              </a:ext>
            </a:extLst>
          </p:cNvPr>
          <p:cNvSpPr txBox="1"/>
          <p:nvPr/>
        </p:nvSpPr>
        <p:spPr>
          <a:xfrm>
            <a:off x="2849211" y="2616190"/>
            <a:ext cx="40108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Focar em programas de conscientização sobre homofobia em vez ou, idealmente, em conjunto com mudanças institucionais.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C478010-061B-9141-4755-64E5C5CC405E}"/>
              </a:ext>
            </a:extLst>
          </p:cNvPr>
          <p:cNvSpPr txBox="1"/>
          <p:nvPr/>
        </p:nvSpPr>
        <p:spPr>
          <a:xfrm>
            <a:off x="7721458" y="2616191"/>
            <a:ext cx="43495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Maior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captação</a:t>
            </a:r>
            <a:r>
              <a:rPr lang="en-US">
                <a:solidFill>
                  <a:schemeClr val="bg1"/>
                </a:solidFill>
              </a:rPr>
              <a:t> de dados </a:t>
            </a:r>
            <a:r>
              <a:rPr lang="en-US" err="1">
                <a:solidFill>
                  <a:schemeClr val="bg1"/>
                </a:solidFill>
              </a:rPr>
              <a:t>em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os</a:t>
            </a:r>
            <a:r>
              <a:rPr lang="en-US">
                <a:solidFill>
                  <a:schemeClr val="bg1"/>
                </a:solidFill>
              </a:rPr>
              <a:t> per</a:t>
            </a:r>
            <a:r>
              <a:rPr lang="pt-PT">
                <a:solidFill>
                  <a:schemeClr val="bg1"/>
                </a:solidFill>
              </a:rPr>
              <a:t>í</a:t>
            </a:r>
            <a:r>
              <a:rPr lang="en-US" err="1">
                <a:solidFill>
                  <a:schemeClr val="bg1"/>
                </a:solidFill>
              </a:rPr>
              <a:t>odos</a:t>
            </a:r>
            <a:r>
              <a:rPr lang="en-US">
                <a:solidFill>
                  <a:schemeClr val="bg1"/>
                </a:solidFill>
              </a:rPr>
              <a:t> e, dessa forma, </a:t>
            </a:r>
            <a:r>
              <a:rPr lang="en-US" err="1">
                <a:solidFill>
                  <a:schemeClr val="bg1"/>
                </a:solidFill>
              </a:rPr>
              <a:t>realizar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uma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análise</a:t>
            </a:r>
            <a:r>
              <a:rPr lang="en-US">
                <a:solidFill>
                  <a:schemeClr val="bg1"/>
                </a:solidFill>
              </a:rPr>
              <a:t> com um </a:t>
            </a:r>
            <a:r>
              <a:rPr lang="en-US" err="1">
                <a:solidFill>
                  <a:schemeClr val="bg1"/>
                </a:solidFill>
              </a:rPr>
              <a:t>erro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menor</a:t>
            </a:r>
            <a:r>
              <a:rPr lang="en-US">
                <a:solidFill>
                  <a:schemeClr val="bg1"/>
                </a:solidFill>
              </a:rPr>
              <a:t> e </a:t>
            </a:r>
            <a:r>
              <a:rPr lang="en-US" err="1">
                <a:solidFill>
                  <a:schemeClr val="bg1"/>
                </a:solidFill>
              </a:rPr>
              <a:t>possibilitar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melhor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uso</a:t>
            </a:r>
            <a:r>
              <a:rPr lang="en-US">
                <a:solidFill>
                  <a:schemeClr val="bg1"/>
                </a:solidFill>
              </a:rPr>
              <a:t> da </a:t>
            </a:r>
            <a:r>
              <a:rPr lang="en-US" err="1">
                <a:solidFill>
                  <a:schemeClr val="bg1"/>
                </a:solidFill>
              </a:rPr>
              <a:t>metodologia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17E41E5-22D2-6335-4835-41FC702F0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1664" y="2526076"/>
            <a:ext cx="549501" cy="549501"/>
          </a:xfrm>
          <a:prstGeom prst="rect">
            <a:avLst/>
          </a:prstGeom>
        </p:spPr>
      </p:pic>
      <p:pic>
        <p:nvPicPr>
          <p:cNvPr id="46" name="Gráfico 45" descr="Seta: curva ligeira com preenchimento sólido">
            <a:extLst>
              <a:ext uri="{FF2B5EF4-FFF2-40B4-BE49-F238E27FC236}">
                <a16:creationId xmlns:a16="http://schemas.microsoft.com/office/drawing/2014/main" id="{4EDED50F-60E6-3578-3B9E-6ADFCCC73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1957" y="2533988"/>
            <a:ext cx="549501" cy="5495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9395862-56B5-02B2-F212-F099F94E4F72}"/>
              </a:ext>
            </a:extLst>
          </p:cNvPr>
          <p:cNvSpPr txBox="1"/>
          <p:nvPr/>
        </p:nvSpPr>
        <p:spPr>
          <a:xfrm>
            <a:off x="7717512" y="4021334"/>
            <a:ext cx="43495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Desenvolver a análise com grupos melhores.</a:t>
            </a:r>
          </a:p>
        </p:txBody>
      </p:sp>
      <p:pic>
        <p:nvPicPr>
          <p:cNvPr id="8" name="Gráfico 7" descr="Seta: curva ligeira com preenchimento sólido">
            <a:extLst>
              <a:ext uri="{FF2B5EF4-FFF2-40B4-BE49-F238E27FC236}">
                <a16:creationId xmlns:a16="http://schemas.microsoft.com/office/drawing/2014/main" id="{6ACFBCA8-786B-E7F5-F18F-006853D3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8011" y="3898723"/>
            <a:ext cx="549501" cy="5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23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6A9C5D-2E35-5D34-B0D1-D0D15BA8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92" y="-1208"/>
            <a:ext cx="10262557" cy="6860417"/>
          </a:xfrm>
          <a:prstGeom prst="rect">
            <a:avLst/>
          </a:prstGeom>
        </p:spPr>
      </p:pic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43B2C519-DA88-13A9-4762-FA82D50E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705" y="409472"/>
            <a:ext cx="1260662" cy="475690"/>
          </a:xfrm>
          <a:prstGeom prst="rect">
            <a:avLst/>
          </a:prstGeom>
        </p:spPr>
      </p:pic>
      <p:sp>
        <p:nvSpPr>
          <p:cNvPr id="6" name="Retângulo 22">
            <a:extLst>
              <a:ext uri="{FF2B5EF4-FFF2-40B4-BE49-F238E27FC236}">
                <a16:creationId xmlns:a16="http://schemas.microsoft.com/office/drawing/2014/main" id="{130E6ED6-9389-8D0B-EAA0-0288FF58A33F}"/>
              </a:ext>
            </a:extLst>
          </p:cNvPr>
          <p:cNvSpPr/>
          <p:nvPr/>
        </p:nvSpPr>
        <p:spPr>
          <a:xfrm>
            <a:off x="-371788" y="-95688"/>
            <a:ext cx="12711164" cy="7044904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3E6FE1-0824-FDDA-C1C9-6D4646FE45CC}"/>
              </a:ext>
            </a:extLst>
          </p:cNvPr>
          <p:cNvSpPr/>
          <p:nvPr/>
        </p:nvSpPr>
        <p:spPr>
          <a:xfrm>
            <a:off x="-566644" y="5089250"/>
            <a:ext cx="13184037" cy="1121433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181950" y="-95688"/>
            <a:ext cx="2214112" cy="7044905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4F343A-4849-084B-B715-531EB09F06A4}"/>
              </a:ext>
            </a:extLst>
          </p:cNvPr>
          <p:cNvSpPr txBox="1"/>
          <p:nvPr/>
        </p:nvSpPr>
        <p:spPr>
          <a:xfrm>
            <a:off x="5442" y="5277584"/>
            <a:ext cx="1984773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João </a:t>
            </a:r>
            <a:r>
              <a:rPr lang="pt-BR" b="1" err="1"/>
              <a:t>Casella</a:t>
            </a:r>
            <a:endParaRPr lang="pt-BR" b="1"/>
          </a:p>
          <a:p>
            <a:r>
              <a:rPr lang="pt-BR" b="1"/>
              <a:t>João Gomes</a:t>
            </a:r>
          </a:p>
          <a:p>
            <a:r>
              <a:rPr lang="pt-BR" b="1"/>
              <a:t>Pedro </a:t>
            </a:r>
            <a:r>
              <a:rPr lang="pt-BR" b="1" err="1"/>
              <a:t>Ongaratto</a:t>
            </a:r>
            <a:endParaRPr lang="pt-BR" b="1"/>
          </a:p>
          <a:p>
            <a:r>
              <a:rPr lang="pt-BR" b="1"/>
              <a:t>Pedro Xavier</a:t>
            </a:r>
          </a:p>
          <a:p>
            <a:r>
              <a:rPr lang="pt-BR" b="1"/>
              <a:t>Victor Alves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E2DA36-24D8-8871-20E4-64FC0858A1D1}"/>
              </a:ext>
            </a:extLst>
          </p:cNvPr>
          <p:cNvSpPr txBox="1"/>
          <p:nvPr/>
        </p:nvSpPr>
        <p:spPr>
          <a:xfrm>
            <a:off x="3396238" y="5326800"/>
            <a:ext cx="517511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/>
              <a:t>Obrigado!	Q&amp;A</a:t>
            </a:r>
          </a:p>
        </p:txBody>
      </p:sp>
    </p:spTree>
    <p:extLst>
      <p:ext uri="{BB962C8B-B14F-4D97-AF65-F5344CB8AC3E}">
        <p14:creationId xmlns:p14="http://schemas.microsoft.com/office/powerpoint/2010/main" val="3596699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A43D585-F842-7840-6176-5225800D0ACF}"/>
              </a:ext>
            </a:extLst>
          </p:cNvPr>
          <p:cNvSpPr/>
          <p:nvPr/>
        </p:nvSpPr>
        <p:spPr>
          <a:xfrm>
            <a:off x="-21998" y="-2"/>
            <a:ext cx="12213997" cy="6858001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317A8B-D405-BD6F-3070-41F5AC716345}"/>
              </a:ext>
            </a:extLst>
          </p:cNvPr>
          <p:cNvSpPr txBox="1"/>
          <p:nvPr/>
        </p:nvSpPr>
        <p:spPr>
          <a:xfrm>
            <a:off x="3923237" y="2828833"/>
            <a:ext cx="43235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7200" b="1">
                <a:solidFill>
                  <a:srgbClr val="E4F0FC"/>
                </a:solidFill>
              </a:rPr>
              <a:t>Anexos</a:t>
            </a:r>
            <a:endParaRPr lang="pt-BR" sz="7200" b="1">
              <a:solidFill>
                <a:srgbClr val="E4F0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40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E4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82399" y="21898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267619" y="848803"/>
            <a:ext cx="5396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rgbClr val="EE41AE"/>
                </a:solidFill>
                <a:ea typeface="+mn-lt"/>
                <a:cs typeface="+mn-lt"/>
              </a:rPr>
              <a:t>Modelo Econométrico</a:t>
            </a:r>
            <a:endParaRPr lang="pt-BR" sz="4000" b="1">
              <a:solidFill>
                <a:srgbClr val="EE41A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0104046-DCB3-3CA3-2BB7-F1E163530C5F}"/>
                  </a:ext>
                </a:extLst>
              </p:cNvPr>
              <p:cNvSpPr txBox="1"/>
              <p:nvPr/>
            </p:nvSpPr>
            <p:spPr>
              <a:xfrm>
                <a:off x="2328922" y="2130982"/>
                <a:ext cx="6844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>
                    <a:solidFill>
                      <a:schemeClr val="bg1"/>
                    </a:solidFill>
                  </a:rPr>
                  <a:t>Variável Resposta: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𝐴𝑐𝑒𝑖𝑡𝑎𝑐𝑎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h𝑜𝑚𝑜𝑠𝑠𝑒𝑥</m:t>
                    </m:r>
                  </m:oMath>
                </a14:m>
                <a:r>
                  <a:rPr lang="pt-BR">
                    <a:solidFill>
                      <a:schemeClr val="bg1"/>
                    </a:solidFill>
                  </a:rPr>
                  <a:t>(F118); 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0104046-DCB3-3CA3-2BB7-F1E16353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922" y="2130982"/>
                <a:ext cx="6844503" cy="369332"/>
              </a:xfrm>
              <a:prstGeom prst="rect">
                <a:avLst/>
              </a:prstGeom>
              <a:blipFill>
                <a:blip r:embed="rId3"/>
                <a:stretch>
                  <a:fillRect l="-71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50631DBC-FD88-D483-D3BF-E7F5D8B5F561}"/>
              </a:ext>
            </a:extLst>
          </p:cNvPr>
          <p:cNvSpPr txBox="1"/>
          <p:nvPr/>
        </p:nvSpPr>
        <p:spPr>
          <a:xfrm>
            <a:off x="2320688" y="2921476"/>
            <a:ext cx="853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Variáveis de Controle:  </a:t>
            </a:r>
            <a:r>
              <a:rPr lang="pt-BR">
                <a:solidFill>
                  <a:schemeClr val="bg1"/>
                </a:solidFill>
              </a:rPr>
              <a:t>Importância da religião (A006); Sexo (X001); Idade (X003); Estado Civil (X007); Educação (X025); Ocupação (X028); Renda (X047R_EVS).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B96198-99FC-51C4-65A2-B57A35CBE28D}"/>
              </a:ext>
            </a:extLst>
          </p:cNvPr>
          <p:cNvSpPr txBox="1"/>
          <p:nvPr/>
        </p:nvSpPr>
        <p:spPr>
          <a:xfrm>
            <a:off x="2320688" y="3832550"/>
            <a:ext cx="97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Tratamento: </a:t>
            </a:r>
            <a:r>
              <a:rPr lang="pt-BR">
                <a:solidFill>
                  <a:schemeClr val="bg1"/>
                </a:solidFill>
              </a:rPr>
              <a:t>Variável </a:t>
            </a:r>
            <a:r>
              <a:rPr lang="pt-BR" err="1">
                <a:solidFill>
                  <a:schemeClr val="bg1"/>
                </a:solidFill>
              </a:rPr>
              <a:t>dummy</a:t>
            </a:r>
            <a:r>
              <a:rPr lang="pt-BR">
                <a:solidFill>
                  <a:schemeClr val="bg1"/>
                </a:solidFill>
              </a:rPr>
              <a:t> que expressa a legalização do casamento gay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A24850A-8292-4347-0783-B69D402B0135}"/>
              </a:ext>
            </a:extLst>
          </p:cNvPr>
          <p:cNvSpPr txBox="1"/>
          <p:nvPr/>
        </p:nvSpPr>
        <p:spPr>
          <a:xfrm>
            <a:off x="2328922" y="4643231"/>
            <a:ext cx="5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err="1">
                <a:solidFill>
                  <a:schemeClr val="bg1"/>
                </a:solidFill>
              </a:rPr>
              <a:t>Wave</a:t>
            </a:r>
            <a:r>
              <a:rPr lang="pt-BR" b="1">
                <a:solidFill>
                  <a:schemeClr val="bg1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Variável que mede o tempo entre observações</a:t>
            </a:r>
            <a:r>
              <a:rPr lang="pt-BR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93EA6D-2598-3282-D304-1E157A547D81}"/>
              </a:ext>
            </a:extLst>
          </p:cNvPr>
          <p:cNvSpPr txBox="1"/>
          <p:nvPr/>
        </p:nvSpPr>
        <p:spPr>
          <a:xfrm>
            <a:off x="2328922" y="5461972"/>
            <a:ext cx="572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Grupo: </a:t>
            </a:r>
            <a:r>
              <a:rPr lang="pt-BR">
                <a:solidFill>
                  <a:schemeClr val="bg1"/>
                </a:solidFill>
              </a:rPr>
              <a:t>Variável </a:t>
            </a:r>
            <a:r>
              <a:rPr lang="pt-BR" err="1">
                <a:solidFill>
                  <a:schemeClr val="bg1"/>
                </a:solidFill>
              </a:rPr>
              <a:t>dummy</a:t>
            </a:r>
            <a:r>
              <a:rPr lang="pt-BR">
                <a:solidFill>
                  <a:schemeClr val="bg1"/>
                </a:solidFill>
              </a:rPr>
              <a:t> que expressa o país a ser observado</a:t>
            </a:r>
            <a:r>
              <a:rPr lang="pt-BR" b="1">
                <a:solidFill>
                  <a:schemeClr val="bg1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(Islândia ou não)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C1904A9-ECB4-D6E5-7721-0E720298993C}"/>
              </a:ext>
            </a:extLst>
          </p:cNvPr>
          <p:cNvSpPr txBox="1"/>
          <p:nvPr/>
        </p:nvSpPr>
        <p:spPr>
          <a:xfrm>
            <a:off x="419655" y="545886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Anexo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6CBF25-EE21-C715-11A9-85E863E7B559}"/>
              </a:ext>
            </a:extLst>
          </p:cNvPr>
          <p:cNvSpPr txBox="1"/>
          <p:nvPr/>
        </p:nvSpPr>
        <p:spPr>
          <a:xfrm>
            <a:off x="347298" y="1474262"/>
            <a:ext cx="15227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Referências</a:t>
            </a:r>
            <a:endParaRPr lang="pt-BR" sz="2000" b="1"/>
          </a:p>
        </p:txBody>
      </p:sp>
    </p:spTree>
    <p:extLst>
      <p:ext uri="{BB962C8B-B14F-4D97-AF65-F5344CB8AC3E}">
        <p14:creationId xmlns:p14="http://schemas.microsoft.com/office/powerpoint/2010/main" val="3200366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E4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79BF38B8-182B-BA76-A070-1B6178E80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611" y="2751041"/>
            <a:ext cx="3359061" cy="3206376"/>
          </a:xfrm>
          <a:prstGeom prst="rect">
            <a:avLst/>
          </a:prstGeom>
        </p:spPr>
      </p:pic>
      <p:grpSp>
        <p:nvGrpSpPr>
          <p:cNvPr id="94" name="Agrupar 93">
            <a:extLst>
              <a:ext uri="{FF2B5EF4-FFF2-40B4-BE49-F238E27FC236}">
                <a16:creationId xmlns:a16="http://schemas.microsoft.com/office/drawing/2014/main" id="{10441FBA-399D-F2B9-7679-AF0860A2C1F7}"/>
              </a:ext>
            </a:extLst>
          </p:cNvPr>
          <p:cNvGrpSpPr/>
          <p:nvPr/>
        </p:nvGrpSpPr>
        <p:grpSpPr>
          <a:xfrm>
            <a:off x="2482287" y="1038032"/>
            <a:ext cx="5081286" cy="4919385"/>
            <a:chOff x="2291787" y="925973"/>
            <a:chExt cx="5081286" cy="4919385"/>
          </a:xfrm>
        </p:grpSpPr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6664A9C8-DE87-802B-E0FD-9540B8C42769}"/>
                </a:ext>
              </a:extLst>
            </p:cNvPr>
            <p:cNvGrpSpPr/>
            <p:nvPr/>
          </p:nvGrpSpPr>
          <p:grpSpPr>
            <a:xfrm>
              <a:off x="2403421" y="925973"/>
              <a:ext cx="4571416" cy="4654777"/>
              <a:chOff x="2403421" y="925973"/>
              <a:chExt cx="4571416" cy="4654777"/>
            </a:xfrm>
          </p:grpSpPr>
          <p:grpSp>
            <p:nvGrpSpPr>
              <p:cNvPr id="78" name="Agrupar 77">
                <a:extLst>
                  <a:ext uri="{FF2B5EF4-FFF2-40B4-BE49-F238E27FC236}">
                    <a16:creationId xmlns:a16="http://schemas.microsoft.com/office/drawing/2014/main" id="{76D62823-B528-7ABC-D3E2-4FA24BCE97AE}"/>
                  </a:ext>
                </a:extLst>
              </p:cNvPr>
              <p:cNvGrpSpPr/>
              <p:nvPr/>
            </p:nvGrpSpPr>
            <p:grpSpPr>
              <a:xfrm>
                <a:off x="2403421" y="925973"/>
                <a:ext cx="3277811" cy="3356803"/>
                <a:chOff x="2807531" y="1122743"/>
                <a:chExt cx="3277811" cy="3356803"/>
              </a:xfrm>
            </p:grpSpPr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AB548EB2-6D04-55A0-7906-D84AF429BD77}"/>
                    </a:ext>
                  </a:extLst>
                </p:cNvPr>
                <p:cNvSpPr txBox="1"/>
                <p:nvPr/>
              </p:nvSpPr>
              <p:spPr>
                <a:xfrm>
                  <a:off x="4282634" y="1122743"/>
                  <a:ext cx="13773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>
                      <a:solidFill>
                        <a:schemeClr val="bg1"/>
                      </a:solidFill>
                    </a:rPr>
                    <a:t>Homofóbico</a:t>
                  </a:r>
                </a:p>
              </p:txBody>
            </p:sp>
            <p:cxnSp>
              <p:nvCxnSpPr>
                <p:cNvPr id="61" name="Conector de Seta Reta 60">
                  <a:extLst>
                    <a:ext uri="{FF2B5EF4-FFF2-40B4-BE49-F238E27FC236}">
                      <a16:creationId xmlns:a16="http://schemas.microsoft.com/office/drawing/2014/main" id="{565CBF0D-BCAA-5187-6AA3-EF1728E6470D}"/>
                    </a:ext>
                  </a:extLst>
                </p:cNvPr>
                <p:cNvCxnSpPr/>
                <p:nvPr/>
              </p:nvCxnSpPr>
              <p:spPr>
                <a:xfrm>
                  <a:off x="4901878" y="1492075"/>
                  <a:ext cx="0" cy="828000"/>
                </a:xfrm>
                <a:prstGeom prst="straightConnector1">
                  <a:avLst/>
                </a:prstGeom>
                <a:ln w="44450">
                  <a:solidFill>
                    <a:srgbClr val="EE41A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CaixaDeTexto 61">
                      <a:extLst>
                        <a:ext uri="{FF2B5EF4-FFF2-40B4-BE49-F238E27FC236}">
                          <a16:creationId xmlns:a16="http://schemas.microsoft.com/office/drawing/2014/main" id="{85FB4576-6F72-44AE-D275-62720FFD91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916" y="1682256"/>
                      <a:ext cx="2228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pt-BR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CaixaDeTexto 61">
                      <a:extLst>
                        <a:ext uri="{FF2B5EF4-FFF2-40B4-BE49-F238E27FC236}">
                          <a16:creationId xmlns:a16="http://schemas.microsoft.com/office/drawing/2014/main" id="{85FB4576-6F72-44AE-D275-62720FFD9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916" y="1682256"/>
                      <a:ext cx="222882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6216" r="-8108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896C506A-76EB-8B1B-A4C8-16615A780512}"/>
                    </a:ext>
                  </a:extLst>
                </p:cNvPr>
                <p:cNvSpPr txBox="1"/>
                <p:nvPr/>
              </p:nvSpPr>
              <p:spPr>
                <a:xfrm>
                  <a:off x="4518444" y="2302440"/>
                  <a:ext cx="13773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>
                      <a:solidFill>
                        <a:schemeClr val="bg1"/>
                      </a:solidFill>
                    </a:rPr>
                    <a:t>Estado</a:t>
                  </a:r>
                </a:p>
              </p:txBody>
            </p:sp>
            <p:cxnSp>
              <p:nvCxnSpPr>
                <p:cNvPr id="64" name="Conector de Seta Reta 63">
                  <a:extLst>
                    <a:ext uri="{FF2B5EF4-FFF2-40B4-BE49-F238E27FC236}">
                      <a16:creationId xmlns:a16="http://schemas.microsoft.com/office/drawing/2014/main" id="{1EB0F77F-A623-BABE-3269-526E04D3F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53353" y="2686195"/>
                  <a:ext cx="938879" cy="1532456"/>
                </a:xfrm>
                <a:prstGeom prst="straightConnector1">
                  <a:avLst/>
                </a:prstGeom>
                <a:ln w="44450">
                  <a:solidFill>
                    <a:srgbClr val="EE41A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87B726FA-13AC-0653-BAE2-75F533B8C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01878" y="2680680"/>
                  <a:ext cx="1183464" cy="1537971"/>
                </a:xfrm>
                <a:prstGeom prst="straightConnector1">
                  <a:avLst/>
                </a:prstGeom>
                <a:ln w="44450">
                  <a:solidFill>
                    <a:srgbClr val="EE41A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CaixaDeTexto 73">
                      <a:extLst>
                        <a:ext uri="{FF2B5EF4-FFF2-40B4-BE49-F238E27FC236}">
                          <a16:creationId xmlns:a16="http://schemas.microsoft.com/office/drawing/2014/main" id="{A365892E-63C5-B836-2EC9-81FE386D74E7}"/>
                        </a:ext>
                      </a:extLst>
                    </p:cNvPr>
                    <p:cNvSpPr txBox="1"/>
                    <p:nvPr/>
                  </p:nvSpPr>
                  <p:spPr>
                    <a:xfrm rot="3067888">
                      <a:off x="4940325" y="3326555"/>
                      <a:ext cx="153021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𝐿𝑒𝑔𝑎𝑙𝑖𝑧𝑎𝑟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pt-BR" sz="160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CaixaDeTexto 73">
                      <a:extLst>
                        <a:ext uri="{FF2B5EF4-FFF2-40B4-BE49-F238E27FC236}">
                          <a16:creationId xmlns:a16="http://schemas.microsoft.com/office/drawing/2014/main" id="{A365892E-63C5-B836-2EC9-81FE386D74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3067888">
                      <a:off x="4940325" y="3326555"/>
                      <a:ext cx="1530210" cy="24622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158" b="-135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CaixaDeTexto 76">
                      <a:extLst>
                        <a:ext uri="{FF2B5EF4-FFF2-40B4-BE49-F238E27FC236}">
                          <a16:creationId xmlns:a16="http://schemas.microsoft.com/office/drawing/2014/main" id="{947D5C32-58A0-7E29-F9D6-EAB44AFFA1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7531" y="4233325"/>
                      <a:ext cx="213274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ã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𝐿𝑒𝑔𝑎𝑙𝑖𝑧𝑎𝑟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(1−</m:t>
                            </m:r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pt-B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pt-BR" sz="160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CaixaDeTexto 76">
                      <a:extLst>
                        <a:ext uri="{FF2B5EF4-FFF2-40B4-BE49-F238E27FC236}">
                          <a16:creationId xmlns:a16="http://schemas.microsoft.com/office/drawing/2014/main" id="{947D5C32-58A0-7E29-F9D6-EAB44AFFA1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7531" y="4233325"/>
                      <a:ext cx="2132746" cy="24622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60" r="-2006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78E0C65A-09DD-549B-2B23-D63BAB7A1183}"/>
                  </a:ext>
                </a:extLst>
              </p:cNvPr>
              <p:cNvSpPr txBox="1"/>
              <p:nvPr/>
            </p:nvSpPr>
            <p:spPr>
              <a:xfrm>
                <a:off x="5182100" y="3974999"/>
                <a:ext cx="1377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i="1">
                    <a:solidFill>
                      <a:schemeClr val="bg1"/>
                    </a:solidFill>
                  </a:rPr>
                  <a:t>Homofóbico</a:t>
                </a:r>
              </a:p>
            </p:txBody>
          </p:sp>
          <p:cxnSp>
            <p:nvCxnSpPr>
              <p:cNvPr id="81" name="Conector de Seta Reta 80">
                <a:extLst>
                  <a:ext uri="{FF2B5EF4-FFF2-40B4-BE49-F238E27FC236}">
                    <a16:creationId xmlns:a16="http://schemas.microsoft.com/office/drawing/2014/main" id="{4B7D098D-B660-27D0-B9A6-8494C704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19652" y="4301299"/>
                <a:ext cx="600067" cy="930814"/>
              </a:xfrm>
              <a:prstGeom prst="straightConnector1">
                <a:avLst/>
              </a:prstGeom>
              <a:ln w="44450">
                <a:solidFill>
                  <a:srgbClr val="EE41A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A95645C9-A665-B2E6-D80B-54EFDC90F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9365" y="4295784"/>
                <a:ext cx="705052" cy="936329"/>
              </a:xfrm>
              <a:prstGeom prst="straightConnector1">
                <a:avLst/>
              </a:prstGeom>
              <a:ln w="44450">
                <a:solidFill>
                  <a:srgbClr val="EE41A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CaixaDeTexto 88">
                    <a:extLst>
                      <a:ext uri="{FF2B5EF4-FFF2-40B4-BE49-F238E27FC236}">
                        <a16:creationId xmlns:a16="http://schemas.microsoft.com/office/drawing/2014/main" id="{D50EAAA7-D8F5-3717-3E34-22AD9464E801}"/>
                      </a:ext>
                    </a:extLst>
                  </p:cNvPr>
                  <p:cNvSpPr txBox="1"/>
                  <p:nvPr/>
                </p:nvSpPr>
                <p:spPr>
                  <a:xfrm>
                    <a:off x="5047213" y="5254709"/>
                    <a:ext cx="24660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pt-BR" sz="20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CaixaDeTexto 88">
                    <a:extLst>
                      <a:ext uri="{FF2B5EF4-FFF2-40B4-BE49-F238E27FC236}">
                        <a16:creationId xmlns:a16="http://schemas.microsoft.com/office/drawing/2014/main" id="{D50EAAA7-D8F5-3717-3E34-22AD9464E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7213" y="5254709"/>
                    <a:ext cx="24660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634" r="-7317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F648A142-DD22-687B-758C-85050E5950BD}"/>
                      </a:ext>
                    </a:extLst>
                  </p:cNvPr>
                  <p:cNvSpPr txBox="1"/>
                  <p:nvPr/>
                </p:nvSpPr>
                <p:spPr>
                  <a:xfrm>
                    <a:off x="6279197" y="5272973"/>
                    <a:ext cx="6956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pt-BR" sz="20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F648A142-DD22-687B-758C-85050E5950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9197" y="5272973"/>
                    <a:ext cx="69564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895" r="-3509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B4FEE6F1-AF99-6377-E4A6-31B437D940F8}"/>
                </a:ext>
              </a:extLst>
            </p:cNvPr>
            <p:cNvSpPr/>
            <p:nvPr/>
          </p:nvSpPr>
          <p:spPr>
            <a:xfrm>
              <a:off x="2291787" y="925973"/>
              <a:ext cx="5081286" cy="4919385"/>
            </a:xfrm>
            <a:prstGeom prst="rect">
              <a:avLst/>
            </a:prstGeom>
            <a:noFill/>
            <a:ln w="28575">
              <a:solidFill>
                <a:srgbClr val="EE41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7514AC3-0AC8-7386-FA00-5F2D3425D454}"/>
              </a:ext>
            </a:extLst>
          </p:cNvPr>
          <p:cNvSpPr/>
          <p:nvPr/>
        </p:nvSpPr>
        <p:spPr>
          <a:xfrm>
            <a:off x="182399" y="21898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030E3D-D3F3-B337-0333-FF737E3DE626}"/>
              </a:ext>
            </a:extLst>
          </p:cNvPr>
          <p:cNvSpPr txBox="1"/>
          <p:nvPr/>
        </p:nvSpPr>
        <p:spPr>
          <a:xfrm>
            <a:off x="419655" y="545886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Anexo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543C4D-41BD-D8DF-4A6C-25BC1A123802}"/>
              </a:ext>
            </a:extLst>
          </p:cNvPr>
          <p:cNvSpPr txBox="1"/>
          <p:nvPr/>
        </p:nvSpPr>
        <p:spPr>
          <a:xfrm>
            <a:off x="347298" y="1474262"/>
            <a:ext cx="15227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Referências</a:t>
            </a:r>
            <a:endParaRPr lang="pt-BR" sz="2000" b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5A696C-0AE3-BE08-9398-CD5A573EB6DB}"/>
              </a:ext>
            </a:extLst>
          </p:cNvPr>
          <p:cNvSpPr txBox="1"/>
          <p:nvPr/>
        </p:nvSpPr>
        <p:spPr>
          <a:xfrm>
            <a:off x="8260767" y="1029664"/>
            <a:ext cx="3277905" cy="400110"/>
          </a:xfrm>
          <a:prstGeom prst="rect">
            <a:avLst/>
          </a:prstGeom>
          <a:noFill/>
          <a:ln>
            <a:solidFill>
              <a:srgbClr val="EE41A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chemeClr val="bg1"/>
                </a:solidFill>
                <a:ea typeface="+mn-lt"/>
                <a:cs typeface="+mn-lt"/>
              </a:rPr>
              <a:t>O modelo em forma de jogo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1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E4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7514AC3-0AC8-7386-FA00-5F2D3425D454}"/>
              </a:ext>
            </a:extLst>
          </p:cNvPr>
          <p:cNvSpPr/>
          <p:nvPr/>
        </p:nvSpPr>
        <p:spPr>
          <a:xfrm>
            <a:off x="182399" y="21898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030E3D-D3F3-B337-0333-FF737E3DE626}"/>
              </a:ext>
            </a:extLst>
          </p:cNvPr>
          <p:cNvSpPr txBox="1"/>
          <p:nvPr/>
        </p:nvSpPr>
        <p:spPr>
          <a:xfrm>
            <a:off x="419655" y="545886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Anexo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543C4D-41BD-D8DF-4A6C-25BC1A123802}"/>
              </a:ext>
            </a:extLst>
          </p:cNvPr>
          <p:cNvSpPr txBox="1"/>
          <p:nvPr/>
        </p:nvSpPr>
        <p:spPr>
          <a:xfrm>
            <a:off x="347298" y="1474262"/>
            <a:ext cx="15227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Referências</a:t>
            </a:r>
            <a:endParaRPr lang="pt-BR" sz="2000" b="1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5361E86-3EA8-F348-0D2A-02909051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07" y="545886"/>
            <a:ext cx="4190906" cy="409171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ABF381B-BD8A-E2D2-DED9-3C510B2F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031" y="1691222"/>
            <a:ext cx="3880630" cy="30630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88A02E2-B5E3-7F28-7447-A69C036F4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770" y="4637598"/>
            <a:ext cx="4220779" cy="79495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651CA46-3FC3-7448-D87D-B5E8EEB04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032" y="1276514"/>
            <a:ext cx="3880630" cy="3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8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E4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7514AC3-0AC8-7386-FA00-5F2D3425D454}"/>
              </a:ext>
            </a:extLst>
          </p:cNvPr>
          <p:cNvSpPr/>
          <p:nvPr/>
        </p:nvSpPr>
        <p:spPr>
          <a:xfrm>
            <a:off x="182399" y="218985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030E3D-D3F3-B337-0333-FF737E3DE626}"/>
              </a:ext>
            </a:extLst>
          </p:cNvPr>
          <p:cNvSpPr txBox="1"/>
          <p:nvPr/>
        </p:nvSpPr>
        <p:spPr>
          <a:xfrm>
            <a:off x="419655" y="545886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Anexo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543C4D-41BD-D8DF-4A6C-25BC1A123802}"/>
              </a:ext>
            </a:extLst>
          </p:cNvPr>
          <p:cNvSpPr txBox="1"/>
          <p:nvPr/>
        </p:nvSpPr>
        <p:spPr>
          <a:xfrm>
            <a:off x="347298" y="1474262"/>
            <a:ext cx="15227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Referências</a:t>
            </a:r>
            <a:endParaRPr lang="pt-BR" sz="2000" b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346927-72B0-3CF5-0F76-93EE0E54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93" y="653716"/>
            <a:ext cx="3787192" cy="5170973"/>
          </a:xfrm>
          <a:prstGeom prst="rect">
            <a:avLst/>
          </a:prstGeom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8F08131C-4C79-E40C-F9A8-AFB99DD03FE0}"/>
              </a:ext>
            </a:extLst>
          </p:cNvPr>
          <p:cNvSpPr txBox="1"/>
          <p:nvPr/>
        </p:nvSpPr>
        <p:spPr>
          <a:xfrm>
            <a:off x="8260767" y="1029664"/>
            <a:ext cx="2093549" cy="400110"/>
          </a:xfrm>
          <a:prstGeom prst="rect">
            <a:avLst/>
          </a:prstGeom>
          <a:noFill/>
          <a:ln>
            <a:solidFill>
              <a:srgbClr val="EE41A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chemeClr val="bg1"/>
                </a:solidFill>
                <a:ea typeface="+mn-lt"/>
                <a:cs typeface="+mn-lt"/>
              </a:rPr>
              <a:t>Teste de Placebo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1D51D1-F579-7B07-608B-718C33E57C28}"/>
              </a:ext>
            </a:extLst>
          </p:cNvPr>
          <p:cNvSpPr txBox="1"/>
          <p:nvPr/>
        </p:nvSpPr>
        <p:spPr>
          <a:xfrm>
            <a:off x="8260767" y="1472977"/>
            <a:ext cx="351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Mostra</a:t>
            </a:r>
            <a:r>
              <a:rPr lang="en-US">
                <a:solidFill>
                  <a:schemeClr val="bg1"/>
                </a:solidFill>
              </a:rPr>
              <a:t> que </a:t>
            </a:r>
            <a:r>
              <a:rPr lang="pt-BR">
                <a:solidFill>
                  <a:schemeClr val="bg1"/>
                </a:solidFill>
              </a:rPr>
              <a:t>é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t-PT">
                <a:solidFill>
                  <a:schemeClr val="bg1"/>
                </a:solidFill>
              </a:rPr>
              <a:t>válido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fazer</a:t>
            </a:r>
            <a:r>
              <a:rPr lang="en-US">
                <a:solidFill>
                  <a:schemeClr val="bg1"/>
                </a:solidFill>
              </a:rPr>
              <a:t> e </a:t>
            </a:r>
            <a:r>
              <a:rPr lang="en-US" err="1">
                <a:solidFill>
                  <a:schemeClr val="bg1"/>
                </a:solidFill>
              </a:rPr>
              <a:t>utilizar</a:t>
            </a:r>
            <a:r>
              <a:rPr lang="en-US">
                <a:solidFill>
                  <a:schemeClr val="bg1"/>
                </a:solidFill>
              </a:rPr>
              <a:t> o </a:t>
            </a:r>
            <a:r>
              <a:rPr lang="pt-BR">
                <a:solidFill>
                  <a:schemeClr val="bg1"/>
                </a:solidFill>
              </a:rPr>
              <a:t>método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rgbClr val="EE41AE"/>
                </a:solidFill>
              </a:rPr>
              <a:t>Diff-in-Diff</a:t>
            </a:r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pt-BR" b="1">
              <a:solidFill>
                <a:srgbClr val="CED1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4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E28A2088-4760-6896-7A1D-0003B5FBEC75}"/>
              </a:ext>
            </a:extLst>
          </p:cNvPr>
          <p:cNvSpPr/>
          <p:nvPr/>
        </p:nvSpPr>
        <p:spPr>
          <a:xfrm>
            <a:off x="927398" y="44650"/>
            <a:ext cx="10031955" cy="6065520"/>
          </a:xfrm>
          <a:prstGeom prst="rect">
            <a:avLst/>
          </a:prstGeom>
          <a:solidFill>
            <a:srgbClr val="E4F0FC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gradFill>
            <a:gsLst>
              <a:gs pos="100000">
                <a:srgbClr val="00A7AF"/>
              </a:gs>
              <a:gs pos="54000">
                <a:srgbClr val="036F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6440" y="0"/>
            <a:ext cx="10195560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006D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117065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Literatura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54168D6D-5506-58AE-DB2E-A342AD2BFE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50" name="Picture 5">
            <a:extLst>
              <a:ext uri="{FF2B5EF4-FFF2-40B4-BE49-F238E27FC236}">
                <a16:creationId xmlns:a16="http://schemas.microsoft.com/office/drawing/2014/main" id="{E76EFE91-5B90-CD97-A6A1-F6E50DDB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83" y="2666396"/>
            <a:ext cx="47625" cy="1323975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D3DEA3DE-7544-4615-44A8-16975B2EE510}"/>
              </a:ext>
            </a:extLst>
          </p:cNvPr>
          <p:cNvSpPr txBox="1"/>
          <p:nvPr/>
        </p:nvSpPr>
        <p:spPr>
          <a:xfrm>
            <a:off x="3950566" y="2191020"/>
            <a:ext cx="825540" cy="380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Folbre</a:t>
            </a:r>
          </a:p>
        </p:txBody>
      </p:sp>
      <p:sp>
        <p:nvSpPr>
          <p:cNvPr id="54" name="Rectangle: Rounded Corners 7">
            <a:extLst>
              <a:ext uri="{FF2B5EF4-FFF2-40B4-BE49-F238E27FC236}">
                <a16:creationId xmlns:a16="http://schemas.microsoft.com/office/drawing/2014/main" id="{EC9193C9-E7AD-367E-FC51-8598CE9B2ABE}"/>
              </a:ext>
            </a:extLst>
          </p:cNvPr>
          <p:cNvSpPr/>
          <p:nvPr/>
        </p:nvSpPr>
        <p:spPr>
          <a:xfrm>
            <a:off x="3908635" y="2193864"/>
            <a:ext cx="868483" cy="376970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A90060F3-26EE-DB2D-DC24-EA5920341101}"/>
              </a:ext>
            </a:extLst>
          </p:cNvPr>
          <p:cNvSpPr txBox="1"/>
          <p:nvPr/>
        </p:nvSpPr>
        <p:spPr>
          <a:xfrm>
            <a:off x="3984863" y="3941021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1994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8" name="Picture 5">
            <a:extLst>
              <a:ext uri="{FF2B5EF4-FFF2-40B4-BE49-F238E27FC236}">
                <a16:creationId xmlns:a16="http://schemas.microsoft.com/office/drawing/2014/main" id="{766ED7FC-97CA-6089-D4D3-9124A7A5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68" y="3940024"/>
            <a:ext cx="47625" cy="1323975"/>
          </a:xfrm>
          <a:prstGeom prst="rect">
            <a:avLst/>
          </a:prstGeom>
        </p:spPr>
      </p:pic>
      <p:sp>
        <p:nvSpPr>
          <p:cNvPr id="60" name="TextBox 13">
            <a:extLst>
              <a:ext uri="{FF2B5EF4-FFF2-40B4-BE49-F238E27FC236}">
                <a16:creationId xmlns:a16="http://schemas.microsoft.com/office/drawing/2014/main" id="{3165B2AE-62B9-6D34-75DB-1EDAF129E2EE}"/>
              </a:ext>
            </a:extLst>
          </p:cNvPr>
          <p:cNvSpPr txBox="1"/>
          <p:nvPr/>
        </p:nvSpPr>
        <p:spPr>
          <a:xfrm>
            <a:off x="4910148" y="3440278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1994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: Rounded Corners 17">
            <a:extLst>
              <a:ext uri="{FF2B5EF4-FFF2-40B4-BE49-F238E27FC236}">
                <a16:creationId xmlns:a16="http://schemas.microsoft.com/office/drawing/2014/main" id="{89264897-8121-8578-A487-FF311BFF4135}"/>
              </a:ext>
            </a:extLst>
          </p:cNvPr>
          <p:cNvSpPr/>
          <p:nvPr/>
        </p:nvSpPr>
        <p:spPr>
          <a:xfrm>
            <a:off x="4153670" y="5206429"/>
            <a:ext cx="2128877" cy="369500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bg1"/>
                </a:solidFill>
                <a:latin typeface="Source Sans Pro"/>
              </a:rPr>
              <a:t>Landa</a:t>
            </a:r>
            <a:r>
              <a:rPr lang="en-US">
                <a:solidFill>
                  <a:schemeClr val="bg1"/>
                </a:solidFill>
                <a:latin typeface="Source Sans Pro"/>
              </a:rPr>
              <a:t> and </a:t>
            </a:r>
            <a:r>
              <a:rPr lang="en-US" err="1">
                <a:solidFill>
                  <a:schemeClr val="bg1"/>
                </a:solidFill>
                <a:latin typeface="Source Sans Pro"/>
              </a:rPr>
              <a:t>Kevane</a:t>
            </a:r>
            <a:r>
              <a:rPr lang="en-US">
                <a:solidFill>
                  <a:schemeClr val="bg1"/>
                </a:solidFill>
                <a:latin typeface="Source Sans Pro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342943A5-4D8B-FC8C-604C-41FA77823FC8}"/>
              </a:ext>
            </a:extLst>
          </p:cNvPr>
          <p:cNvSpPr txBox="1"/>
          <p:nvPr/>
        </p:nvSpPr>
        <p:spPr>
          <a:xfrm>
            <a:off x="6934891" y="3886592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2000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2" name="Picture 5">
            <a:extLst>
              <a:ext uri="{FF2B5EF4-FFF2-40B4-BE49-F238E27FC236}">
                <a16:creationId xmlns:a16="http://schemas.microsoft.com/office/drawing/2014/main" id="{230AD0B9-2442-F720-08D2-76A6BEBF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2" y="3885595"/>
            <a:ext cx="47625" cy="1323975"/>
          </a:xfrm>
          <a:prstGeom prst="rect">
            <a:avLst/>
          </a:prstGeom>
        </p:spPr>
      </p:pic>
      <p:sp>
        <p:nvSpPr>
          <p:cNvPr id="74" name="TextBox 22">
            <a:extLst>
              <a:ext uri="{FF2B5EF4-FFF2-40B4-BE49-F238E27FC236}">
                <a16:creationId xmlns:a16="http://schemas.microsoft.com/office/drawing/2014/main" id="{BBA17D65-B14F-E61D-A11C-20A56A5A5DBE}"/>
              </a:ext>
            </a:extLst>
          </p:cNvPr>
          <p:cNvSpPr txBox="1"/>
          <p:nvPr/>
        </p:nvSpPr>
        <p:spPr>
          <a:xfrm>
            <a:off x="9046719" y="3451163"/>
            <a:ext cx="780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2004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B9CEA5B1-4116-D71B-5F35-1FD1577A2AA8}"/>
              </a:ext>
            </a:extLst>
          </p:cNvPr>
          <p:cNvSpPr txBox="1"/>
          <p:nvPr/>
        </p:nvSpPr>
        <p:spPr>
          <a:xfrm>
            <a:off x="8702153" y="5160763"/>
            <a:ext cx="1404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Portelli, C. J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Rectangle: Rounded Corners 2">
            <a:extLst>
              <a:ext uri="{FF2B5EF4-FFF2-40B4-BE49-F238E27FC236}">
                <a16:creationId xmlns:a16="http://schemas.microsoft.com/office/drawing/2014/main" id="{47764ADF-F93E-F03B-35E4-6D056D5A62BC}"/>
              </a:ext>
            </a:extLst>
          </p:cNvPr>
          <p:cNvSpPr/>
          <p:nvPr/>
        </p:nvSpPr>
        <p:spPr>
          <a:xfrm>
            <a:off x="8686183" y="5184018"/>
            <a:ext cx="1345107" cy="304186"/>
          </a:xfrm>
          <a:prstGeom prst="roundRect">
            <a:avLst/>
          </a:prstGeom>
          <a:noFill/>
          <a:ln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633557-6009-2DF6-FE72-A4D2E4B8BAA1}"/>
              </a:ext>
            </a:extLst>
          </p:cNvPr>
          <p:cNvSpPr txBox="1"/>
          <p:nvPr/>
        </p:nvSpPr>
        <p:spPr>
          <a:xfrm>
            <a:off x="103958" y="3699541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A2DB784-3150-02DA-AED8-CAB6222F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77" y="2666396"/>
            <a:ext cx="47625" cy="132397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A519158-1AA5-D352-CEB4-935E5DE05925}"/>
              </a:ext>
            </a:extLst>
          </p:cNvPr>
          <p:cNvCxnSpPr>
            <a:cxnSpLocks/>
          </p:cNvCxnSpPr>
          <p:nvPr/>
        </p:nvCxnSpPr>
        <p:spPr>
          <a:xfrm flipV="1">
            <a:off x="2009749" y="3858608"/>
            <a:ext cx="8703075" cy="22410"/>
          </a:xfrm>
          <a:prstGeom prst="line">
            <a:avLst/>
          </a:prstGeom>
          <a:ln w="28575">
            <a:solidFill>
              <a:srgbClr val="006D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EB92A75-CA2C-EFBB-A8B5-DB5D8EF16C59}"/>
              </a:ext>
            </a:extLst>
          </p:cNvPr>
          <p:cNvSpPr/>
          <p:nvPr/>
        </p:nvSpPr>
        <p:spPr>
          <a:xfrm>
            <a:off x="2005681" y="1957586"/>
            <a:ext cx="9401153" cy="4197234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CAE7CD-DC26-6914-BE4C-56077D6BC1A3}"/>
              </a:ext>
            </a:extLst>
          </p:cNvPr>
          <p:cNvSpPr/>
          <p:nvPr/>
        </p:nvSpPr>
        <p:spPr>
          <a:xfrm>
            <a:off x="5203150" y="3359541"/>
            <a:ext cx="6684755" cy="1261562"/>
          </a:xfrm>
          <a:prstGeom prst="rect">
            <a:avLst/>
          </a:prstGeom>
          <a:solidFill>
            <a:srgbClr val="E4F0FC"/>
          </a:solidFill>
          <a:ln>
            <a:noFill/>
          </a:ln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  <a:p>
            <a:pPr algn="ctr"/>
            <a:br>
              <a:rPr lang="en-US"/>
            </a:br>
            <a:r>
              <a:rPr lang="en-US">
                <a:ea typeface="+mn-lt"/>
                <a:cs typeface="+mn-lt"/>
              </a:rPr>
              <a:t> </a:t>
            </a:r>
          </a:p>
        </p:txBody>
      </p:sp>
      <p:sp>
        <p:nvSpPr>
          <p:cNvPr id="19" name="Seta: Dobrada 18">
            <a:extLst>
              <a:ext uri="{FF2B5EF4-FFF2-40B4-BE49-F238E27FC236}">
                <a16:creationId xmlns:a16="http://schemas.microsoft.com/office/drawing/2014/main" id="{ACA75505-E31E-BB95-937D-DF623561CD55}"/>
              </a:ext>
            </a:extLst>
          </p:cNvPr>
          <p:cNvSpPr/>
          <p:nvPr/>
        </p:nvSpPr>
        <p:spPr>
          <a:xfrm rot="5400000">
            <a:off x="8203957" y="2284544"/>
            <a:ext cx="832754" cy="752977"/>
          </a:xfrm>
          <a:prstGeom prst="bentArrow">
            <a:avLst/>
          </a:prstGeom>
          <a:solidFill>
            <a:srgbClr val="036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2" name="Rectangle: Rounded Corners 16">
            <a:extLst>
              <a:ext uri="{FF2B5EF4-FFF2-40B4-BE49-F238E27FC236}">
                <a16:creationId xmlns:a16="http://schemas.microsoft.com/office/drawing/2014/main" id="{A3B56E93-C382-9A57-A0AA-9EC1A2B5EDC7}"/>
              </a:ext>
            </a:extLst>
          </p:cNvPr>
          <p:cNvSpPr/>
          <p:nvPr/>
        </p:nvSpPr>
        <p:spPr>
          <a:xfrm>
            <a:off x="6278197" y="2139541"/>
            <a:ext cx="1943820" cy="467472"/>
          </a:xfrm>
          <a:prstGeom prst="roundRect">
            <a:avLst/>
          </a:prstGeom>
          <a:noFill/>
          <a:ln w="53975">
            <a:solidFill>
              <a:srgbClr val="036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5AEC4ACB-17A9-F9BC-F924-9C4D54843A37}"/>
              </a:ext>
            </a:extLst>
          </p:cNvPr>
          <p:cNvSpPr txBox="1"/>
          <p:nvPr/>
        </p:nvSpPr>
        <p:spPr>
          <a:xfrm>
            <a:off x="6277185" y="2191020"/>
            <a:ext cx="20991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Akerlof</a:t>
            </a:r>
            <a:r>
              <a:rPr lang="en-US" b="1">
                <a:solidFill>
                  <a:schemeClr val="bg1"/>
                </a:solidFill>
              </a:rPr>
              <a:t> &amp; </a:t>
            </a:r>
            <a:r>
              <a:rPr lang="en-US" b="1" err="1">
                <a:solidFill>
                  <a:schemeClr val="bg1"/>
                </a:solidFill>
              </a:rPr>
              <a:t>Kranton</a:t>
            </a:r>
            <a:endParaRPr lang="en-US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C6F0801-0013-37F8-0038-D473162F555D}"/>
                  </a:ext>
                </a:extLst>
              </p:cNvPr>
              <p:cNvSpPr txBox="1"/>
              <p:nvPr/>
            </p:nvSpPr>
            <p:spPr>
              <a:xfrm>
                <a:off x="5337050" y="3670814"/>
                <a:ext cx="6426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800">
                    <a:solidFill>
                      <a:schemeClr val="bg1"/>
                    </a:solidFill>
                  </a:rPr>
                  <a:t>,</a:t>
                </a:r>
                <a:r>
                  <a:rPr lang="en-US" sz="28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C6F0801-0013-37F8-0038-D473162F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50" y="3670814"/>
                <a:ext cx="6426257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D57E2C19-C39C-D664-DD0E-99B96CCF963E}"/>
              </a:ext>
            </a:extLst>
          </p:cNvPr>
          <p:cNvSpPr txBox="1"/>
          <p:nvPr/>
        </p:nvSpPr>
        <p:spPr>
          <a:xfrm>
            <a:off x="4171390" y="660018"/>
            <a:ext cx="4640652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solidFill>
                  <a:schemeClr val="bg1"/>
                </a:solidFill>
              </a:rPr>
              <a:t>Revisão da Literatura</a:t>
            </a:r>
          </a:p>
        </p:txBody>
      </p:sp>
    </p:spTree>
    <p:extLst>
      <p:ext uri="{BB962C8B-B14F-4D97-AF65-F5344CB8AC3E}">
        <p14:creationId xmlns:p14="http://schemas.microsoft.com/office/powerpoint/2010/main" val="11195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E4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/>
            </a:br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EE41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A40619A6-5F2F-552F-A88D-AC31645644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030E3D-D3F3-B337-0333-FF737E3DE626}"/>
              </a:ext>
            </a:extLst>
          </p:cNvPr>
          <p:cNvSpPr txBox="1"/>
          <p:nvPr/>
        </p:nvSpPr>
        <p:spPr>
          <a:xfrm>
            <a:off x="419655" y="545886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Anexo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A5A9123-DBE9-05EB-C598-17AD8D9F0626}"/>
              </a:ext>
            </a:extLst>
          </p:cNvPr>
          <p:cNvSpPr/>
          <p:nvPr/>
        </p:nvSpPr>
        <p:spPr>
          <a:xfrm>
            <a:off x="103958" y="117065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EE8E28-4E95-9C9F-9AAD-41BB6B7F16F6}"/>
              </a:ext>
            </a:extLst>
          </p:cNvPr>
          <p:cNvSpPr txBox="1"/>
          <p:nvPr/>
        </p:nvSpPr>
        <p:spPr>
          <a:xfrm>
            <a:off x="347298" y="1474262"/>
            <a:ext cx="15227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Referências</a:t>
            </a:r>
            <a:endParaRPr lang="pt-B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Gráfico 9" descr="Seta: curva ligeira com preenchimento sólido">
            <a:extLst>
              <a:ext uri="{FF2B5EF4-FFF2-40B4-BE49-F238E27FC236}">
                <a16:creationId xmlns:a16="http://schemas.microsoft.com/office/drawing/2014/main" id="{ABB82C5F-A786-B7BF-0A52-DCF6BCBB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6046" y="1953428"/>
            <a:ext cx="549501" cy="549501"/>
          </a:xfrm>
          <a:prstGeom prst="rect">
            <a:avLst/>
          </a:prstGeom>
        </p:spPr>
      </p:pic>
      <p:pic>
        <p:nvPicPr>
          <p:cNvPr id="12" name="Gráfico 11" descr="Seta: curva ligeira com preenchimento sólido">
            <a:extLst>
              <a:ext uri="{FF2B5EF4-FFF2-40B4-BE49-F238E27FC236}">
                <a16:creationId xmlns:a16="http://schemas.microsoft.com/office/drawing/2014/main" id="{DAEDF76B-DDC3-53F0-43EB-400FC4377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310" y="2970278"/>
            <a:ext cx="549501" cy="549501"/>
          </a:xfrm>
          <a:prstGeom prst="rect">
            <a:avLst/>
          </a:prstGeom>
        </p:spPr>
      </p:pic>
      <p:pic>
        <p:nvPicPr>
          <p:cNvPr id="13" name="Gráfico 12" descr="Seta: curva ligeira com preenchimento sólido">
            <a:extLst>
              <a:ext uri="{FF2B5EF4-FFF2-40B4-BE49-F238E27FC236}">
                <a16:creationId xmlns:a16="http://schemas.microsoft.com/office/drawing/2014/main" id="{C212084C-56E8-B6BA-32E1-A5E0261C3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574" y="3863897"/>
            <a:ext cx="549501" cy="5495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42F82D-AA69-96F6-0663-4DE6BCF80018}"/>
              </a:ext>
            </a:extLst>
          </p:cNvPr>
          <p:cNvSpPr txBox="1"/>
          <p:nvPr/>
        </p:nvSpPr>
        <p:spPr>
          <a:xfrm>
            <a:off x="3165547" y="3036445"/>
            <a:ext cx="878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Iacus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, Stefano M., Gary King, and Giuseppe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Porro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. 2012. “Causal Inference Without Balance Checking: Coarsened Exact Matching.” </a:t>
            </a:r>
            <a:r>
              <a:rPr lang="en-US" sz="1600" b="0" i="1">
                <a:solidFill>
                  <a:srgbClr val="212529"/>
                </a:solidFill>
                <a:effectLst/>
                <a:latin typeface="Source Sans Pro (Corpo)"/>
              </a:rPr>
              <a:t>Political Analysis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 20 (1): 1–24. </a:t>
            </a:r>
          </a:p>
          <a:p>
            <a:r>
              <a:rPr lang="en-US" sz="1600" b="0" i="0" u="none" strike="noStrike">
                <a:solidFill>
                  <a:srgbClr val="0068D9"/>
                </a:solidFill>
                <a:effectLst/>
                <a:latin typeface="Source Sans Pro (Corpo)"/>
                <a:hlinkClick r:id="rId6"/>
              </a:rPr>
              <a:t>https://doi.org/10.1093/pan/mpr013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CC27C-76D7-90B5-0953-5ECC411E6A7D}"/>
              </a:ext>
            </a:extLst>
          </p:cNvPr>
          <p:cNvSpPr txBox="1"/>
          <p:nvPr/>
        </p:nvSpPr>
        <p:spPr>
          <a:xfrm>
            <a:off x="3216490" y="2053026"/>
            <a:ext cx="856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George A.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Akerlog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, Rachel E.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Kranton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. 2000. “Economics and Identity.” </a:t>
            </a:r>
            <a:r>
              <a:rPr lang="en-US" sz="1600" b="0" i="1">
                <a:solidFill>
                  <a:srgbClr val="212529"/>
                </a:solidFill>
                <a:effectLst/>
                <a:latin typeface="Source Sans Pro (Corpo)"/>
              </a:rPr>
              <a:t>The Quarterly Journal of Economics Vol. 115, No. 3 (Aug., 2000), pp. 715-753 (39 pages)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.</a:t>
            </a:r>
          </a:p>
          <a:p>
            <a:r>
              <a:rPr lang="en-US" sz="1600" b="0" i="0" u="none" strike="noStrike">
                <a:solidFill>
                  <a:srgbClr val="0068D9"/>
                </a:solidFill>
                <a:effectLst/>
                <a:latin typeface="Source Sans Pro (Corpo)"/>
                <a:hlinkClick r:id="rId7"/>
              </a:rPr>
              <a:t>https://doi.org/10.1162/003355300554881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E3B5A3B-1B3F-CFD0-E180-E9C0410F4DFC}"/>
              </a:ext>
            </a:extLst>
          </p:cNvPr>
          <p:cNvSpPr txBox="1"/>
          <p:nvPr/>
        </p:nvSpPr>
        <p:spPr>
          <a:xfrm>
            <a:off x="3216489" y="4019864"/>
            <a:ext cx="8566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Min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Su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,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Zhongliang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 Zhou ,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Yafei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 Si MA,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Source Sans Pro (Corpo)"/>
              </a:rPr>
              <a:t>Xiaolin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 Wei. 2019. “Effect of health alliances on the quality of primary care in urban China: a coarsened exact matching difference-in-differences analysis.” </a:t>
            </a:r>
            <a:r>
              <a:rPr lang="en-US" sz="1600" b="0" i="1">
                <a:solidFill>
                  <a:srgbClr val="212529"/>
                </a:solidFill>
                <a:effectLst/>
                <a:latin typeface="Source Sans Pro (Corpo)"/>
              </a:rPr>
              <a:t>The Lancet, Volume 394, Supplement 1, October 2019, Page S86. </a:t>
            </a:r>
          </a:p>
          <a:p>
            <a:r>
              <a:rPr lang="en-US" sz="1600" b="0" i="0" u="none" strike="noStrike">
                <a:solidFill>
                  <a:srgbClr val="0068D9"/>
                </a:solidFill>
                <a:effectLst/>
                <a:latin typeface="Source Sans Pro (Corpo)"/>
                <a:hlinkClick r:id="rId8"/>
              </a:rPr>
              <a:t>https://doi.org/10.1016/S0140-6736(19)32422-5</a:t>
            </a:r>
            <a:r>
              <a:rPr lang="en-US" sz="1600" b="0" i="0">
                <a:solidFill>
                  <a:srgbClr val="212529"/>
                </a:solidFill>
                <a:effectLst/>
                <a:latin typeface="Source Sans Pro (Corpo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428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pic>
        <p:nvPicPr>
          <p:cNvPr id="19" name="Imagem 18" descr="Gráfico, Gráfico de linhas&#10;&#10;Descrição gerada automaticamente">
            <a:extLst>
              <a:ext uri="{FF2B5EF4-FFF2-40B4-BE49-F238E27FC236}">
                <a16:creationId xmlns:a16="http://schemas.microsoft.com/office/drawing/2014/main" id="{30AEB5AC-5B79-5CE9-B8CA-CC68AA408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89" y="1483732"/>
            <a:ext cx="8146725" cy="4443126"/>
          </a:xfrm>
          <a:prstGeom prst="rect">
            <a:avLst/>
          </a:prstGeom>
          <a:ln>
            <a:solidFill>
              <a:srgbClr val="FEE600"/>
            </a:solidFill>
          </a:ln>
        </p:spPr>
      </p:pic>
      <p:sp>
        <p:nvSpPr>
          <p:cNvPr id="24" name="CaixaDeTexto 3">
            <a:extLst>
              <a:ext uri="{FF2B5EF4-FFF2-40B4-BE49-F238E27FC236}">
                <a16:creationId xmlns:a16="http://schemas.microsoft.com/office/drawing/2014/main" id="{73F03971-2A2B-A86E-B42E-67E179E3FE5C}"/>
              </a:ext>
            </a:extLst>
          </p:cNvPr>
          <p:cNvSpPr txBox="1"/>
          <p:nvPr/>
        </p:nvSpPr>
        <p:spPr>
          <a:xfrm>
            <a:off x="2939289" y="946797"/>
            <a:ext cx="2076811" cy="337093"/>
          </a:xfrm>
          <a:prstGeom prst="rect">
            <a:avLst/>
          </a:prstGeom>
          <a:noFill/>
          <a:ln w="38100"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ea typeface="+mn-lt"/>
                <a:cs typeface="+mn-lt"/>
              </a:rPr>
              <a:t>Tendências paralelas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0998D83-3330-49F2-7D32-54FADAF4ACC7}"/>
              </a:ext>
            </a:extLst>
          </p:cNvPr>
          <p:cNvCxnSpPr>
            <a:cxnSpLocks/>
          </p:cNvCxnSpPr>
          <p:nvPr/>
        </p:nvCxnSpPr>
        <p:spPr>
          <a:xfrm flipH="1">
            <a:off x="5640157" y="1879039"/>
            <a:ext cx="2152110" cy="636247"/>
          </a:xfrm>
          <a:prstGeom prst="line">
            <a:avLst/>
          </a:prstGeom>
          <a:ln w="12700" cap="flat" cmpd="sng" algn="ctr">
            <a:solidFill>
              <a:srgbClr val="F3872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9AAFEAD-EB1A-9BFF-75B9-7FADE5D76238}"/>
              </a:ext>
            </a:extLst>
          </p:cNvPr>
          <p:cNvSpPr txBox="1"/>
          <p:nvPr/>
        </p:nvSpPr>
        <p:spPr>
          <a:xfrm>
            <a:off x="5346896" y="4840294"/>
            <a:ext cx="284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Legalização </a:t>
            </a:r>
            <a:r>
              <a:rPr lang="en-US">
                <a:solidFill>
                  <a:schemeClr val="bg1"/>
                </a:solidFill>
              </a:rPr>
              <a:t>do </a:t>
            </a:r>
            <a:r>
              <a:rPr lang="en-US" err="1">
                <a:solidFill>
                  <a:schemeClr val="bg1"/>
                </a:solidFill>
              </a:rPr>
              <a:t>casamento</a:t>
            </a:r>
            <a:r>
              <a:rPr lang="en-US">
                <a:solidFill>
                  <a:schemeClr val="bg1"/>
                </a:solidFill>
              </a:rPr>
              <a:t> gay no</a:t>
            </a:r>
            <a:r>
              <a:rPr lang="en-US">
                <a:solidFill>
                  <a:srgbClr val="B2ECED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tratamento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6DD8BB4-338C-8222-64FF-C7FDA429AFB0}"/>
              </a:ext>
            </a:extLst>
          </p:cNvPr>
          <p:cNvCxnSpPr/>
          <p:nvPr/>
        </p:nvCxnSpPr>
        <p:spPr>
          <a:xfrm>
            <a:off x="5654040" y="2152818"/>
            <a:ext cx="0" cy="26477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DDA4CBA-426B-C0F5-1E34-B0699DFB4A4D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771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947689" y="-171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169F9ADD-8B83-72E0-6FDF-DA517F8CB105}"/>
              </a:ext>
            </a:extLst>
          </p:cNvPr>
          <p:cNvSpPr txBox="1"/>
          <p:nvPr/>
        </p:nvSpPr>
        <p:spPr>
          <a:xfrm>
            <a:off x="8260767" y="1029664"/>
            <a:ext cx="2093549" cy="400110"/>
          </a:xfrm>
          <a:prstGeom prst="rect">
            <a:avLst/>
          </a:prstGeom>
          <a:noFill/>
          <a:ln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Teste de Placebo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EDB6730-2847-13F8-5155-7B121B57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08" y="829282"/>
            <a:ext cx="3787192" cy="517097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1239F9B-C770-053B-231B-4DCFCFC34A8E}"/>
              </a:ext>
            </a:extLst>
          </p:cNvPr>
          <p:cNvSpPr txBox="1"/>
          <p:nvPr/>
        </p:nvSpPr>
        <p:spPr>
          <a:xfrm>
            <a:off x="8260767" y="1472977"/>
            <a:ext cx="351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Mostra</a:t>
            </a:r>
            <a:r>
              <a:rPr lang="en-US">
                <a:solidFill>
                  <a:schemeClr val="bg1"/>
                </a:solidFill>
              </a:rPr>
              <a:t> que </a:t>
            </a:r>
            <a:r>
              <a:rPr lang="pt-BR">
                <a:solidFill>
                  <a:schemeClr val="bg1"/>
                </a:solidFill>
              </a:rPr>
              <a:t>é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t-PT">
                <a:solidFill>
                  <a:schemeClr val="bg1"/>
                </a:solidFill>
              </a:rPr>
              <a:t>válido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fazer</a:t>
            </a:r>
            <a:r>
              <a:rPr lang="en-US">
                <a:solidFill>
                  <a:schemeClr val="bg1"/>
                </a:solidFill>
              </a:rPr>
              <a:t> e </a:t>
            </a:r>
            <a:r>
              <a:rPr lang="en-US" err="1">
                <a:solidFill>
                  <a:schemeClr val="bg1"/>
                </a:solidFill>
              </a:rPr>
              <a:t>utilizar</a:t>
            </a:r>
            <a:r>
              <a:rPr lang="en-US">
                <a:solidFill>
                  <a:schemeClr val="bg1"/>
                </a:solidFill>
              </a:rPr>
              <a:t> o </a:t>
            </a:r>
            <a:r>
              <a:rPr lang="pt-BR">
                <a:solidFill>
                  <a:schemeClr val="bg1"/>
                </a:solidFill>
              </a:rPr>
              <a:t>método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rgbClr val="CED12E"/>
                </a:solidFill>
              </a:rPr>
              <a:t>Diff-in-Diff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pt-BR">
              <a:solidFill>
                <a:srgbClr val="CED1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02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6B51C0-5AAF-EAE0-5434-D9A37EE2D2F2}"/>
              </a:ext>
            </a:extLst>
          </p:cNvPr>
          <p:cNvSpPr txBox="1"/>
          <p:nvPr/>
        </p:nvSpPr>
        <p:spPr>
          <a:xfrm>
            <a:off x="4947689" y="-171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EDB6730-2847-13F8-5155-7B121B57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08" y="829282"/>
            <a:ext cx="3787192" cy="5170973"/>
          </a:xfrm>
          <a:prstGeom prst="rect">
            <a:avLst/>
          </a:prstGeom>
        </p:spPr>
      </p:pic>
      <p:sp>
        <p:nvSpPr>
          <p:cNvPr id="8" name="Retângulo 22">
            <a:extLst>
              <a:ext uri="{FF2B5EF4-FFF2-40B4-BE49-F238E27FC236}">
                <a16:creationId xmlns:a16="http://schemas.microsoft.com/office/drawing/2014/main" id="{FC6A90FB-CA2B-2EDF-041F-C812A70C23B5}"/>
              </a:ext>
            </a:extLst>
          </p:cNvPr>
          <p:cNvSpPr/>
          <p:nvPr/>
        </p:nvSpPr>
        <p:spPr>
          <a:xfrm>
            <a:off x="2371512" y="2446884"/>
            <a:ext cx="3946642" cy="3553370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22">
            <a:extLst>
              <a:ext uri="{FF2B5EF4-FFF2-40B4-BE49-F238E27FC236}">
                <a16:creationId xmlns:a16="http://schemas.microsoft.com/office/drawing/2014/main" id="{26FFE48A-60B0-FDB2-98CC-564A5B24A26B}"/>
              </a:ext>
            </a:extLst>
          </p:cNvPr>
          <p:cNvSpPr/>
          <p:nvPr/>
        </p:nvSpPr>
        <p:spPr>
          <a:xfrm>
            <a:off x="2378960" y="857744"/>
            <a:ext cx="3715643" cy="1271687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DEC425E3-36F5-A80F-C8D4-2F0538A5DFBE}"/>
              </a:ext>
            </a:extLst>
          </p:cNvPr>
          <p:cNvSpPr/>
          <p:nvPr/>
        </p:nvSpPr>
        <p:spPr>
          <a:xfrm>
            <a:off x="4655535" y="2034512"/>
            <a:ext cx="1027918" cy="390220"/>
          </a:xfrm>
          <a:prstGeom prst="ellipse">
            <a:avLst/>
          </a:prstGeom>
          <a:noFill/>
          <a:ln w="57150">
            <a:solidFill>
              <a:srgbClr val="FE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 18">
            <a:extLst>
              <a:ext uri="{FF2B5EF4-FFF2-40B4-BE49-F238E27FC236}">
                <a16:creationId xmlns:a16="http://schemas.microsoft.com/office/drawing/2014/main" id="{3A604D49-C6CB-D288-43AB-187541897054}"/>
              </a:ext>
            </a:extLst>
          </p:cNvPr>
          <p:cNvSpPr/>
          <p:nvPr/>
        </p:nvSpPr>
        <p:spPr>
          <a:xfrm rot="5400000">
            <a:off x="5992772" y="1823971"/>
            <a:ext cx="792046" cy="141068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EE6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7B7E4F7-BDC9-0C4C-21A1-C6ED83F5D85A}"/>
              </a:ext>
            </a:extLst>
          </p:cNvPr>
          <p:cNvGrpSpPr/>
          <p:nvPr/>
        </p:nvGrpSpPr>
        <p:grpSpPr>
          <a:xfrm>
            <a:off x="6194887" y="3020520"/>
            <a:ext cx="1974221" cy="466993"/>
            <a:chOff x="6905422" y="3045140"/>
            <a:chExt cx="1974221" cy="466993"/>
          </a:xfrm>
        </p:grpSpPr>
        <p:sp>
          <p:nvSpPr>
            <p:cNvPr id="18" name="Retângulo 26">
              <a:extLst>
                <a:ext uri="{FF2B5EF4-FFF2-40B4-BE49-F238E27FC236}">
                  <a16:creationId xmlns:a16="http://schemas.microsoft.com/office/drawing/2014/main" id="{375B11C0-182F-B7A6-2E6C-9113DAD896B6}"/>
                </a:ext>
              </a:extLst>
            </p:cNvPr>
            <p:cNvSpPr/>
            <p:nvPr/>
          </p:nvSpPr>
          <p:spPr>
            <a:xfrm>
              <a:off x="6905422" y="3045140"/>
              <a:ext cx="1974221" cy="458164"/>
            </a:xfrm>
            <a:prstGeom prst="rect">
              <a:avLst/>
            </a:prstGeom>
            <a:noFill/>
            <a:ln w="28575">
              <a:solidFill>
                <a:srgbClr val="E8D5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C4AFE88F-068D-77CE-9497-F56937301160}"/>
                </a:ext>
              </a:extLst>
            </p:cNvPr>
            <p:cNvSpPr txBox="1"/>
            <p:nvPr/>
          </p:nvSpPr>
          <p:spPr>
            <a:xfrm>
              <a:off x="6932859" y="3050468"/>
              <a:ext cx="191588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 i="1" dirty="0" err="1">
                  <a:solidFill>
                    <a:schemeClr val="bg1"/>
                  </a:solidFill>
                </a:rPr>
                <a:t>Não</a:t>
              </a:r>
              <a:r>
                <a:rPr lang="en-US" sz="1200" b="1" i="1" dirty="0">
                  <a:solidFill>
                    <a:schemeClr val="bg1"/>
                  </a:solidFill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</a:rPr>
                <a:t>significativo</a:t>
              </a:r>
              <a:r>
                <a:rPr lang="en-US" sz="1200" b="1" i="1" dirty="0">
                  <a:solidFill>
                    <a:schemeClr val="bg1"/>
                  </a:solidFill>
                </a:rPr>
                <a:t> a 5% de </a:t>
              </a:r>
              <a:r>
                <a:rPr lang="en-US" sz="1200" b="1" i="1" dirty="0" err="1">
                  <a:solidFill>
                    <a:schemeClr val="bg1"/>
                  </a:solidFill>
                </a:rPr>
                <a:t>confiança</a:t>
              </a:r>
              <a:r>
                <a:rPr lang="en-US" sz="1200" b="1" i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20" name="Retângulo 22">
            <a:extLst>
              <a:ext uri="{FF2B5EF4-FFF2-40B4-BE49-F238E27FC236}">
                <a16:creationId xmlns:a16="http://schemas.microsoft.com/office/drawing/2014/main" id="{D6DDE042-E46F-B2F6-CBB3-0B072AB8AA1B}"/>
              </a:ext>
            </a:extLst>
          </p:cNvPr>
          <p:cNvSpPr/>
          <p:nvPr/>
        </p:nvSpPr>
        <p:spPr>
          <a:xfrm>
            <a:off x="2140250" y="2129431"/>
            <a:ext cx="319773" cy="317452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2">
            <a:extLst>
              <a:ext uri="{FF2B5EF4-FFF2-40B4-BE49-F238E27FC236}">
                <a16:creationId xmlns:a16="http://schemas.microsoft.com/office/drawing/2014/main" id="{70ADD5C5-3DE8-831D-094B-380EA8D0F500}"/>
              </a:ext>
            </a:extLst>
          </p:cNvPr>
          <p:cNvSpPr/>
          <p:nvPr/>
        </p:nvSpPr>
        <p:spPr>
          <a:xfrm>
            <a:off x="5865268" y="2329814"/>
            <a:ext cx="330980" cy="129600"/>
          </a:xfrm>
          <a:prstGeom prst="rect">
            <a:avLst/>
          </a:prstGeom>
          <a:solidFill>
            <a:srgbClr val="E4F0FC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">
            <a:extLst>
              <a:ext uri="{FF2B5EF4-FFF2-40B4-BE49-F238E27FC236}">
                <a16:creationId xmlns:a16="http://schemas.microsoft.com/office/drawing/2014/main" id="{10E0969F-CA66-F029-017C-26B29BBF8E0A}"/>
              </a:ext>
            </a:extLst>
          </p:cNvPr>
          <p:cNvSpPr txBox="1"/>
          <p:nvPr/>
        </p:nvSpPr>
        <p:spPr>
          <a:xfrm>
            <a:off x="8260767" y="1029664"/>
            <a:ext cx="2093549" cy="400110"/>
          </a:xfrm>
          <a:prstGeom prst="rect">
            <a:avLst/>
          </a:prstGeom>
          <a:noFill/>
          <a:ln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Teste de Placebo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8A065F-5CC1-C043-4FD2-3BD27545D6A2}"/>
              </a:ext>
            </a:extLst>
          </p:cNvPr>
          <p:cNvSpPr txBox="1"/>
          <p:nvPr/>
        </p:nvSpPr>
        <p:spPr>
          <a:xfrm>
            <a:off x="8260767" y="1472977"/>
            <a:ext cx="351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Mostra</a:t>
            </a:r>
            <a:r>
              <a:rPr lang="en-US" b="1">
                <a:solidFill>
                  <a:schemeClr val="bg1"/>
                </a:solidFill>
              </a:rPr>
              <a:t> que </a:t>
            </a:r>
            <a:r>
              <a:rPr lang="pt-BR" b="1">
                <a:solidFill>
                  <a:schemeClr val="bg1"/>
                </a:solidFill>
              </a:rPr>
              <a:t>é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pt-PT" b="1">
                <a:solidFill>
                  <a:schemeClr val="bg1"/>
                </a:solidFill>
              </a:rPr>
              <a:t>válido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fazer</a:t>
            </a:r>
            <a:r>
              <a:rPr lang="en-US" b="1">
                <a:solidFill>
                  <a:schemeClr val="bg1"/>
                </a:solidFill>
              </a:rPr>
              <a:t> e </a:t>
            </a:r>
            <a:r>
              <a:rPr lang="en-US" b="1" err="1">
                <a:solidFill>
                  <a:schemeClr val="bg1"/>
                </a:solidFill>
              </a:rPr>
              <a:t>utilizar</a:t>
            </a:r>
            <a:r>
              <a:rPr lang="en-US" b="1">
                <a:solidFill>
                  <a:schemeClr val="bg1"/>
                </a:solidFill>
              </a:rPr>
              <a:t> o </a:t>
            </a:r>
            <a:r>
              <a:rPr lang="pt-BR" b="1">
                <a:solidFill>
                  <a:schemeClr val="bg1"/>
                </a:solidFill>
              </a:rPr>
              <a:t>método</a:t>
            </a:r>
            <a:r>
              <a:rPr lang="en-US" b="1">
                <a:solidFill>
                  <a:schemeClr val="bg1"/>
                </a:solidFill>
              </a:rPr>
              <a:t> Diff-in-Diff.</a:t>
            </a:r>
            <a:endParaRPr lang="pt-B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54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E8D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10165" y="0"/>
            <a:ext cx="10181835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/>
          </p:cNvCxnSpPr>
          <p:nvPr/>
        </p:nvCxnSpPr>
        <p:spPr>
          <a:xfrm>
            <a:off x="2032162" y="6200637"/>
            <a:ext cx="10159838" cy="0"/>
          </a:xfrm>
          <a:prstGeom prst="line">
            <a:avLst/>
          </a:prstGeom>
          <a:ln w="28575">
            <a:solidFill>
              <a:srgbClr val="FE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Modelo</a:t>
            </a:r>
            <a:r>
              <a:rPr lang="en-US" sz="2000" b="1">
                <a:solidFill>
                  <a:srgbClr val="E4F0FC"/>
                </a:solidFill>
              </a:rPr>
              <a:t> Micro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3524720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Econométrico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6F828A35-58A6-5B38-348C-2A216266BD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19" name="CaixaDeTexto 3">
            <a:extLst>
              <a:ext uri="{FF2B5EF4-FFF2-40B4-BE49-F238E27FC236}">
                <a16:creationId xmlns:a16="http://schemas.microsoft.com/office/drawing/2014/main" id="{0C56F456-D26E-E727-4139-F420371F3685}"/>
              </a:ext>
            </a:extLst>
          </p:cNvPr>
          <p:cNvSpPr txBox="1"/>
          <p:nvPr/>
        </p:nvSpPr>
        <p:spPr>
          <a:xfrm>
            <a:off x="3210076" y="1717565"/>
            <a:ext cx="1636556" cy="338554"/>
          </a:xfrm>
          <a:prstGeom prst="rect">
            <a:avLst/>
          </a:prstGeom>
          <a:noFill/>
          <a:ln>
            <a:solidFill>
              <a:srgbClr val="FEE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solidFill>
                  <a:schemeClr val="bg1"/>
                </a:solidFill>
                <a:ea typeface="+mn-lt"/>
                <a:cs typeface="+mn-lt"/>
              </a:rPr>
              <a:t>Teste de médias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D678AD3-A9B4-6806-7D21-7EB65AA1B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528" y="2632002"/>
            <a:ext cx="6933717" cy="24869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CA9F11-8ABE-F902-A281-9E38930F7C62}"/>
              </a:ext>
            </a:extLst>
          </p:cNvPr>
          <p:cNvSpPr txBox="1"/>
          <p:nvPr/>
        </p:nvSpPr>
        <p:spPr>
          <a:xfrm>
            <a:off x="5285146" y="531685"/>
            <a:ext cx="36442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chemeClr val="bg1"/>
                </a:solidFill>
                <a:ea typeface="+mn-lt"/>
                <a:cs typeface="+mn-lt"/>
              </a:rPr>
              <a:t>Metodologia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248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40" name="Imagem 23">
            <a:extLst>
              <a:ext uri="{FF2B5EF4-FFF2-40B4-BE49-F238E27FC236}">
                <a16:creationId xmlns:a16="http://schemas.microsoft.com/office/drawing/2014/main" id="{6EF445E1-6292-1243-2B71-D0FF18B1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09" y="2490388"/>
            <a:ext cx="851007" cy="489285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995AF08-6DA0-D1CB-DDE8-9395F7CCD7E3}"/>
              </a:ext>
            </a:extLst>
          </p:cNvPr>
          <p:cNvSpPr txBox="1"/>
          <p:nvPr/>
        </p:nvSpPr>
        <p:spPr>
          <a:xfrm>
            <a:off x="3737213" y="2450658"/>
            <a:ext cx="36615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Grau de </a:t>
            </a:r>
            <a:r>
              <a:rPr lang="pt-BR" dirty="0">
                <a:solidFill>
                  <a:schemeClr val="bg1"/>
                </a:solidFill>
              </a:rPr>
              <a:t>desaprovação institucional sobre homofobia</a:t>
            </a:r>
          </a:p>
        </p:txBody>
      </p:sp>
      <p:pic>
        <p:nvPicPr>
          <p:cNvPr id="44" name="Imagem 3">
            <a:extLst>
              <a:ext uri="{FF2B5EF4-FFF2-40B4-BE49-F238E27FC236}">
                <a16:creationId xmlns:a16="http://schemas.microsoft.com/office/drawing/2014/main" id="{5777E07D-5256-3B2C-9711-AA32E83E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pic>
        <p:nvPicPr>
          <p:cNvPr id="47" name="Imagem 5" descr="Logotipo&#10;&#10;Descrição gerada automaticamente">
            <a:extLst>
              <a:ext uri="{FF2B5EF4-FFF2-40B4-BE49-F238E27FC236}">
                <a16:creationId xmlns:a16="http://schemas.microsoft.com/office/drawing/2014/main" id="{D56B0D59-67BE-98E4-0804-D2F1A2B05C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D41E71-46AF-29B2-0F61-D60D4F3DF9DE}"/>
              </a:ext>
            </a:extLst>
          </p:cNvPr>
          <p:cNvSpPr/>
          <p:nvPr/>
        </p:nvSpPr>
        <p:spPr>
          <a:xfrm>
            <a:off x="2501735" y="2407721"/>
            <a:ext cx="4823361" cy="775855"/>
          </a:xfrm>
          <a:prstGeom prst="rect">
            <a:avLst/>
          </a:prstGeom>
          <a:noFill/>
          <a:ln w="28575">
            <a:solidFill>
              <a:srgbClr val="00A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3739F4-20D2-D034-CD7C-0B43D879DA52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</p:spTree>
    <p:extLst>
      <p:ext uri="{BB962C8B-B14F-4D97-AF65-F5344CB8AC3E}">
        <p14:creationId xmlns:p14="http://schemas.microsoft.com/office/powerpoint/2010/main" val="152843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40" name="Imagem 23">
            <a:extLst>
              <a:ext uri="{FF2B5EF4-FFF2-40B4-BE49-F238E27FC236}">
                <a16:creationId xmlns:a16="http://schemas.microsoft.com/office/drawing/2014/main" id="{6EF445E1-6292-1243-2B71-D0FF18B1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09" y="2490388"/>
            <a:ext cx="851007" cy="489285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995AF08-6DA0-D1CB-DDE8-9395F7CCD7E3}"/>
              </a:ext>
            </a:extLst>
          </p:cNvPr>
          <p:cNvSpPr txBox="1"/>
          <p:nvPr/>
        </p:nvSpPr>
        <p:spPr>
          <a:xfrm>
            <a:off x="3737213" y="2450658"/>
            <a:ext cx="36615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Grau de </a:t>
            </a:r>
            <a:r>
              <a:rPr lang="pt-BR" dirty="0">
                <a:solidFill>
                  <a:schemeClr val="bg1"/>
                </a:solidFill>
              </a:rPr>
              <a:t>desaprovação institucional sobre homofobia</a:t>
            </a:r>
          </a:p>
        </p:txBody>
      </p:sp>
      <p:pic>
        <p:nvPicPr>
          <p:cNvPr id="44" name="Imagem 3">
            <a:extLst>
              <a:ext uri="{FF2B5EF4-FFF2-40B4-BE49-F238E27FC236}">
                <a16:creationId xmlns:a16="http://schemas.microsoft.com/office/drawing/2014/main" id="{5777E07D-5256-3B2C-9711-AA32E83E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pic>
        <p:nvPicPr>
          <p:cNvPr id="47" name="Imagem 5" descr="Logotipo&#10;&#10;Descrição gerada automaticamente">
            <a:extLst>
              <a:ext uri="{FF2B5EF4-FFF2-40B4-BE49-F238E27FC236}">
                <a16:creationId xmlns:a16="http://schemas.microsoft.com/office/drawing/2014/main" id="{D56B0D59-67BE-98E4-0804-D2F1A2B05C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D41E71-46AF-29B2-0F61-D60D4F3DF9DE}"/>
              </a:ext>
            </a:extLst>
          </p:cNvPr>
          <p:cNvSpPr/>
          <p:nvPr/>
        </p:nvSpPr>
        <p:spPr>
          <a:xfrm>
            <a:off x="2501735" y="2407721"/>
            <a:ext cx="4823361" cy="775855"/>
          </a:xfrm>
          <a:prstGeom prst="rect">
            <a:avLst/>
          </a:prstGeom>
          <a:noFill/>
          <a:ln w="28575">
            <a:solidFill>
              <a:srgbClr val="00A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A6A07B-49DC-5CED-BA39-F61510A79817}"/>
              </a:ext>
            </a:extLst>
          </p:cNvPr>
          <p:cNvSpPr txBox="1"/>
          <p:nvPr/>
        </p:nvSpPr>
        <p:spPr>
          <a:xfrm>
            <a:off x="3713425" y="3548783"/>
            <a:ext cx="3661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Utilidade de um </a:t>
            </a:r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indivíduo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Imagem 14">
            <a:extLst>
              <a:ext uri="{FF2B5EF4-FFF2-40B4-BE49-F238E27FC236}">
                <a16:creationId xmlns:a16="http://schemas.microsoft.com/office/drawing/2014/main" id="{C364ABAD-FB88-4A3E-FBB7-128F46C3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555" y="3552091"/>
            <a:ext cx="691207" cy="497526"/>
          </a:xfrm>
          <a:prstGeom prst="rect">
            <a:avLst/>
          </a:prstGeom>
        </p:spPr>
      </p:pic>
      <p:pic>
        <p:nvPicPr>
          <p:cNvPr id="17" name="Imagem 15">
            <a:extLst>
              <a:ext uri="{FF2B5EF4-FFF2-40B4-BE49-F238E27FC236}">
                <a16:creationId xmlns:a16="http://schemas.microsoft.com/office/drawing/2014/main" id="{266F790A-2D70-E43C-C194-95078F902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420" y="4314183"/>
            <a:ext cx="839100" cy="4973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5C58D0-DB8E-D3CE-360C-ADB04EB4B7BA}"/>
              </a:ext>
            </a:extLst>
          </p:cNvPr>
          <p:cNvSpPr txBox="1"/>
          <p:nvPr/>
        </p:nvSpPr>
        <p:spPr>
          <a:xfrm>
            <a:off x="3713424" y="4368292"/>
            <a:ext cx="3661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Ações</a:t>
            </a:r>
            <a:r>
              <a:rPr lang="pt-BR">
                <a:solidFill>
                  <a:schemeClr val="bg1"/>
                </a:solidFill>
              </a:rPr>
              <a:t> de um </a:t>
            </a:r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indivíduo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2" name="Imagem 17">
            <a:extLst>
              <a:ext uri="{FF2B5EF4-FFF2-40B4-BE49-F238E27FC236}">
                <a16:creationId xmlns:a16="http://schemas.microsoft.com/office/drawing/2014/main" id="{5BD2D26B-BBB6-6C89-CFC0-0853E7B92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296" y="5148069"/>
            <a:ext cx="1160894" cy="49734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77195C0-FF59-5913-EE4F-BA819F07FBFE}"/>
              </a:ext>
            </a:extLst>
          </p:cNvPr>
          <p:cNvSpPr txBox="1"/>
          <p:nvPr/>
        </p:nvSpPr>
        <p:spPr>
          <a:xfrm>
            <a:off x="3986594" y="5202178"/>
            <a:ext cx="3661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Ações </a:t>
            </a:r>
            <a:r>
              <a:rPr lang="pt-BR" dirty="0">
                <a:solidFill>
                  <a:schemeClr val="bg1"/>
                </a:solidFill>
              </a:rPr>
              <a:t> de outro </a:t>
            </a:r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indivíduo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6" name="Imagem 19">
            <a:extLst>
              <a:ext uri="{FF2B5EF4-FFF2-40B4-BE49-F238E27FC236}">
                <a16:creationId xmlns:a16="http://schemas.microsoft.com/office/drawing/2014/main" id="{B36E91DE-B20E-E0DF-23A8-5F237AC15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573" y="2564062"/>
            <a:ext cx="762726" cy="48781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152B830-7039-1B48-0737-C2BE24BFD55E}"/>
              </a:ext>
            </a:extLst>
          </p:cNvPr>
          <p:cNvSpPr txBox="1"/>
          <p:nvPr/>
        </p:nvSpPr>
        <p:spPr>
          <a:xfrm>
            <a:off x="8794763" y="2616580"/>
            <a:ext cx="3661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Categoria do </a:t>
            </a:r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indivíduo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50" name="Imagem 21">
            <a:extLst>
              <a:ext uri="{FF2B5EF4-FFF2-40B4-BE49-F238E27FC236}">
                <a16:creationId xmlns:a16="http://schemas.microsoft.com/office/drawing/2014/main" id="{F6DF84CA-D83A-9806-9843-9F1FA34B3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912" y="4481440"/>
            <a:ext cx="773718" cy="474908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9759C2A-914A-FF4D-7254-80427A62303C}"/>
              </a:ext>
            </a:extLst>
          </p:cNvPr>
          <p:cNvSpPr txBox="1"/>
          <p:nvPr/>
        </p:nvSpPr>
        <p:spPr>
          <a:xfrm>
            <a:off x="8681013" y="4424320"/>
            <a:ext cx="36615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Prescri</a:t>
            </a:r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ção</a:t>
            </a:r>
            <a:r>
              <a:rPr lang="pt-BR">
                <a:solidFill>
                  <a:schemeClr val="bg1"/>
                </a:solidFill>
              </a:rPr>
              <a:t> do </a:t>
            </a:r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indivíduo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para uma determinada categoria</a:t>
            </a:r>
          </a:p>
        </p:txBody>
      </p:sp>
      <p:pic>
        <p:nvPicPr>
          <p:cNvPr id="54" name="Imagem 4">
            <a:extLst>
              <a:ext uri="{FF2B5EF4-FFF2-40B4-BE49-F238E27FC236}">
                <a16:creationId xmlns:a16="http://schemas.microsoft.com/office/drawing/2014/main" id="{DEA60DA9-94BB-5CD9-5E7B-4A9973855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754" y="3480204"/>
            <a:ext cx="764377" cy="626922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17190DBA-A4C8-6570-97A4-07F3415277AD}"/>
              </a:ext>
            </a:extLst>
          </p:cNvPr>
          <p:cNvSpPr txBox="1"/>
          <p:nvPr/>
        </p:nvSpPr>
        <p:spPr>
          <a:xfrm>
            <a:off x="8785036" y="3670355"/>
            <a:ext cx="33021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Identidade do </a:t>
            </a:r>
            <a:r>
              <a:rPr lang="pt-BR">
                <a:solidFill>
                  <a:schemeClr val="bg1"/>
                </a:solidFill>
                <a:ea typeface="+mn-lt"/>
                <a:cs typeface="+mn-lt"/>
              </a:rPr>
              <a:t>indivíduo</a:t>
            </a:r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66" name="Imagem 25">
            <a:extLst>
              <a:ext uri="{FF2B5EF4-FFF2-40B4-BE49-F238E27FC236}">
                <a16:creationId xmlns:a16="http://schemas.microsoft.com/office/drawing/2014/main" id="{7CB304AD-5C3C-A2D3-5F35-32FADCFB6F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8406" y="5413861"/>
            <a:ext cx="941392" cy="498993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82D8BBFA-C435-9830-89DB-39F3497AFD13}"/>
              </a:ext>
            </a:extLst>
          </p:cNvPr>
          <p:cNvSpPr txBox="1"/>
          <p:nvPr/>
        </p:nvSpPr>
        <p:spPr>
          <a:xfrm>
            <a:off x="8657122" y="5368153"/>
            <a:ext cx="3661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C</a:t>
            </a:r>
            <a:r>
              <a:rPr lang="pt">
                <a:solidFill>
                  <a:schemeClr val="bg1"/>
                </a:solidFill>
                <a:ea typeface="+mn-lt"/>
                <a:cs typeface="+mn-lt"/>
              </a:rPr>
              <a:t>aracterísticas</a:t>
            </a:r>
            <a:r>
              <a:rPr lang="pt-BR">
                <a:solidFill>
                  <a:schemeClr val="bg1"/>
                </a:solidFill>
              </a:rPr>
              <a:t> individuais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3F7401-21D2-5131-EFDE-BB92C2E546E8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</p:spTree>
    <p:extLst>
      <p:ext uri="{BB962C8B-B14F-4D97-AF65-F5344CB8AC3E}">
        <p14:creationId xmlns:p14="http://schemas.microsoft.com/office/powerpoint/2010/main" val="262243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359AFF49-C3FB-828D-79F5-2E7DA579C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2124D27-D6EE-A332-7D23-4DA6919F1BA7}"/>
              </a:ext>
            </a:extLst>
          </p:cNvPr>
          <p:cNvGrpSpPr/>
          <p:nvPr/>
        </p:nvGrpSpPr>
        <p:grpSpPr>
          <a:xfrm>
            <a:off x="2783957" y="2850174"/>
            <a:ext cx="1767594" cy="1144437"/>
            <a:chOff x="4609381" y="4518244"/>
            <a:chExt cx="1767594" cy="1144437"/>
          </a:xfrm>
        </p:grpSpPr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8F94DC46-24EB-2CF1-EE88-275C6A080FB6}"/>
                </a:ext>
              </a:extLst>
            </p:cNvPr>
            <p:cNvCxnSpPr/>
            <p:nvPr/>
          </p:nvCxnSpPr>
          <p:spPr>
            <a:xfrm>
              <a:off x="6360320" y="4518244"/>
              <a:ext cx="16655" cy="1144437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Imagem 18">
              <a:extLst>
                <a:ext uri="{FF2B5EF4-FFF2-40B4-BE49-F238E27FC236}">
                  <a16:creationId xmlns:a16="http://schemas.microsoft.com/office/drawing/2014/main" id="{CC0796E4-905F-E62B-82B1-D020D8E1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381" y="4577862"/>
              <a:ext cx="1492370" cy="1023447"/>
            </a:xfrm>
            <a:prstGeom prst="rect">
              <a:avLst/>
            </a:prstGeom>
          </p:spPr>
        </p:pic>
      </p:grpSp>
      <p:pic>
        <p:nvPicPr>
          <p:cNvPr id="30" name="Imagem 3">
            <a:extLst>
              <a:ext uri="{FF2B5EF4-FFF2-40B4-BE49-F238E27FC236}">
                <a16:creationId xmlns:a16="http://schemas.microsoft.com/office/drawing/2014/main" id="{4B1EDEE8-E406-0B35-8554-859AFEC6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C2B2D49-F60F-DEDD-CA4E-F70BE64D0388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4F1457C-3CFA-62D8-B70F-C3440D8217CF}"/>
                  </a:ext>
                </a:extLst>
              </p:cNvPr>
              <p:cNvSpPr txBox="1"/>
              <p:nvPr/>
            </p:nvSpPr>
            <p:spPr>
              <a:xfrm>
                <a:off x="4551551" y="3647945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4F1457C-3CFA-62D8-B70F-C3440D821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51" y="3647945"/>
                <a:ext cx="334999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3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5FFBD8-DCB4-ABCB-D984-F96E6255DA68}"/>
              </a:ext>
            </a:extLst>
          </p:cNvPr>
          <p:cNvSpPr/>
          <p:nvPr/>
        </p:nvSpPr>
        <p:spPr>
          <a:xfrm>
            <a:off x="-21997" y="-2"/>
            <a:ext cx="2032162" cy="6858001"/>
          </a:xfrm>
          <a:prstGeom prst="rect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9441F1-0325-800F-6D52-55E1E8FD2BE5}"/>
              </a:ext>
            </a:extLst>
          </p:cNvPr>
          <p:cNvSpPr>
            <a:spLocks/>
          </p:cNvSpPr>
          <p:nvPr/>
        </p:nvSpPr>
        <p:spPr>
          <a:xfrm>
            <a:off x="2005681" y="0"/>
            <a:ext cx="10186319" cy="6857999"/>
          </a:xfrm>
          <a:prstGeom prst="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4BEC0C5-1DBE-B27C-0C22-54B6C397C8A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032162" y="6307325"/>
            <a:ext cx="10159838" cy="0"/>
          </a:xfrm>
          <a:prstGeom prst="line">
            <a:avLst/>
          </a:prstGeom>
          <a:ln w="28575">
            <a:solidFill>
              <a:srgbClr val="00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CDC5CC-935D-F53A-4FCA-005D2F03AC08}"/>
              </a:ext>
            </a:extLst>
          </p:cNvPr>
          <p:cNvSpPr txBox="1"/>
          <p:nvPr/>
        </p:nvSpPr>
        <p:spPr>
          <a:xfrm>
            <a:off x="346798" y="546687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000" b="1">
                <a:solidFill>
                  <a:srgbClr val="E4F0FC"/>
                </a:solidFill>
              </a:rPr>
              <a:t>Motivação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F53A4D-D207-55ED-C8B2-F28B5DEB183D}"/>
              </a:ext>
            </a:extLst>
          </p:cNvPr>
          <p:cNvSpPr txBox="1"/>
          <p:nvPr/>
        </p:nvSpPr>
        <p:spPr>
          <a:xfrm>
            <a:off x="335727" y="1496786"/>
            <a:ext cx="13515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Literatura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26F4481-07DD-D0F4-F769-627F4A11C8FB}"/>
              </a:ext>
            </a:extLst>
          </p:cNvPr>
          <p:cNvSpPr/>
          <p:nvPr/>
        </p:nvSpPr>
        <p:spPr>
          <a:xfrm>
            <a:off x="103958" y="2269454"/>
            <a:ext cx="2141599" cy="1057529"/>
          </a:xfrm>
          <a:prstGeom prst="roundRect">
            <a:avLst/>
          </a:prstGeom>
          <a:solidFill>
            <a:srgbClr val="E4F0F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FDA300-13EA-72EC-406B-36BA2E6A73B7}"/>
              </a:ext>
            </a:extLst>
          </p:cNvPr>
          <p:cNvSpPr txBox="1"/>
          <p:nvPr/>
        </p:nvSpPr>
        <p:spPr>
          <a:xfrm>
            <a:off x="415308" y="2446884"/>
            <a:ext cx="11449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 Micro</a:t>
            </a:r>
            <a:endParaRPr lang="pt-BR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4DA3FF-FD02-F4C1-F6A2-A655D527A526}"/>
              </a:ext>
            </a:extLst>
          </p:cNvPr>
          <p:cNvSpPr txBox="1"/>
          <p:nvPr/>
        </p:nvSpPr>
        <p:spPr>
          <a:xfrm>
            <a:off x="103958" y="3699542"/>
            <a:ext cx="17794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/>
              <a:t>Modelo</a:t>
            </a:r>
            <a:r>
              <a:rPr lang="en-US" sz="2000" b="1"/>
              <a:t> </a:t>
            </a:r>
            <a:endParaRPr lang="pt-BR" sz="2000" b="1"/>
          </a:p>
          <a:p>
            <a:pPr algn="ctr"/>
            <a:r>
              <a:rPr lang="en-US" sz="2000" b="1" err="1"/>
              <a:t>Econométrico</a:t>
            </a:r>
            <a:endParaRPr lang="pt-BR" sz="2000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746BD6-9242-3D9E-1239-306798A1CD72}"/>
              </a:ext>
            </a:extLst>
          </p:cNvPr>
          <p:cNvSpPr txBox="1"/>
          <p:nvPr/>
        </p:nvSpPr>
        <p:spPr>
          <a:xfrm>
            <a:off x="275285" y="4963405"/>
            <a:ext cx="15127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Resultados</a:t>
            </a:r>
            <a:endParaRPr lang="pt-BR" sz="2000" b="1">
              <a:solidFill>
                <a:srgbClr val="E4F0FC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0E4E08-0702-0D52-25FC-204491A21BFE}"/>
              </a:ext>
            </a:extLst>
          </p:cNvPr>
          <p:cNvSpPr txBox="1"/>
          <p:nvPr/>
        </p:nvSpPr>
        <p:spPr>
          <a:xfrm>
            <a:off x="285185" y="5913504"/>
            <a:ext cx="141331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E4F0FC"/>
                </a:solidFill>
              </a:rPr>
              <a:t>Limitações</a:t>
            </a:r>
            <a:endParaRPr lang="pt-BR" sz="2000" b="1">
              <a:solidFill>
                <a:srgbClr val="E4F0FC"/>
              </a:solidFill>
            </a:endParaRPr>
          </a:p>
        </p:txBody>
      </p:sp>
      <p:pic>
        <p:nvPicPr>
          <p:cNvPr id="7" name="Imagem 5" descr="Logotipo&#10;&#10;Descrição gerada automaticamente">
            <a:extLst>
              <a:ext uri="{FF2B5EF4-FFF2-40B4-BE49-F238E27FC236}">
                <a16:creationId xmlns:a16="http://schemas.microsoft.com/office/drawing/2014/main" id="{359AFF49-C3FB-828D-79F5-2E7DA579C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22" y="311244"/>
            <a:ext cx="1260662" cy="47569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2124D27-D6EE-A332-7D23-4DA6919F1BA7}"/>
              </a:ext>
            </a:extLst>
          </p:cNvPr>
          <p:cNvGrpSpPr/>
          <p:nvPr/>
        </p:nvGrpSpPr>
        <p:grpSpPr>
          <a:xfrm>
            <a:off x="2783957" y="2850174"/>
            <a:ext cx="1767594" cy="1144437"/>
            <a:chOff x="4609381" y="4518244"/>
            <a:chExt cx="1767594" cy="1144437"/>
          </a:xfrm>
        </p:grpSpPr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8F94DC46-24EB-2CF1-EE88-275C6A080FB6}"/>
                </a:ext>
              </a:extLst>
            </p:cNvPr>
            <p:cNvCxnSpPr/>
            <p:nvPr/>
          </p:nvCxnSpPr>
          <p:spPr>
            <a:xfrm>
              <a:off x="6360320" y="4518244"/>
              <a:ext cx="16655" cy="1144437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Imagem 18">
              <a:extLst>
                <a:ext uri="{FF2B5EF4-FFF2-40B4-BE49-F238E27FC236}">
                  <a16:creationId xmlns:a16="http://schemas.microsoft.com/office/drawing/2014/main" id="{CC0796E4-905F-E62B-82B1-D020D8E1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381" y="4577862"/>
              <a:ext cx="1492370" cy="1023447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FE6286-B1DC-E936-3A85-9B4719AA7069}"/>
              </a:ext>
            </a:extLst>
          </p:cNvPr>
          <p:cNvGrpSpPr/>
          <p:nvPr/>
        </p:nvGrpSpPr>
        <p:grpSpPr>
          <a:xfrm>
            <a:off x="4965827" y="4592732"/>
            <a:ext cx="1664803" cy="1130060"/>
            <a:chOff x="7835755" y="2871157"/>
            <a:chExt cx="1664803" cy="1130060"/>
          </a:xfrm>
        </p:grpSpPr>
        <p:pic>
          <p:nvPicPr>
            <p:cNvPr id="20" name="Imagem 8">
              <a:extLst>
                <a:ext uri="{FF2B5EF4-FFF2-40B4-BE49-F238E27FC236}">
                  <a16:creationId xmlns:a16="http://schemas.microsoft.com/office/drawing/2014/main" id="{200A724C-33A3-A4A2-DD92-185DA376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755" y="2929000"/>
              <a:ext cx="1523810" cy="1000000"/>
            </a:xfrm>
            <a:prstGeom prst="rect">
              <a:avLst/>
            </a:prstGeom>
          </p:spPr>
        </p:pic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1A830E5E-5AFC-C5FE-C44F-4A752BD7B1FC}"/>
                </a:ext>
              </a:extLst>
            </p:cNvPr>
            <p:cNvCxnSpPr>
              <a:cxnSpLocks/>
            </p:cNvCxnSpPr>
            <p:nvPr/>
          </p:nvCxnSpPr>
          <p:spPr>
            <a:xfrm>
              <a:off x="9491932" y="2871157"/>
              <a:ext cx="8626" cy="1130060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Imagem 3">
            <a:extLst>
              <a:ext uri="{FF2B5EF4-FFF2-40B4-BE49-F238E27FC236}">
                <a16:creationId xmlns:a16="http://schemas.microsoft.com/office/drawing/2014/main" id="{4B1EDEE8-E406-0B35-8554-859AFEC6F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63" y="1208217"/>
            <a:ext cx="9825017" cy="607923"/>
          </a:xfrm>
          <a:prstGeom prst="rect">
            <a:avLst/>
          </a:prstGeom>
        </p:spPr>
      </p:pic>
      <p:sp>
        <p:nvSpPr>
          <p:cNvPr id="25" name="Seta: Dobrada para Cima 24">
            <a:extLst>
              <a:ext uri="{FF2B5EF4-FFF2-40B4-BE49-F238E27FC236}">
                <a16:creationId xmlns:a16="http://schemas.microsoft.com/office/drawing/2014/main" id="{44298C71-EA6E-64D3-2814-1A605249B2DC}"/>
              </a:ext>
            </a:extLst>
          </p:cNvPr>
          <p:cNvSpPr/>
          <p:nvPr/>
        </p:nvSpPr>
        <p:spPr>
          <a:xfrm rot="5400000">
            <a:off x="3225847" y="4547037"/>
            <a:ext cx="919664" cy="830481"/>
          </a:xfrm>
          <a:prstGeom prst="bentUpArrow">
            <a:avLst/>
          </a:prstGeom>
          <a:solidFill>
            <a:srgbClr val="00A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C2B2D49-F60F-DEDD-CA4E-F70BE64D0388}"/>
              </a:ext>
            </a:extLst>
          </p:cNvPr>
          <p:cNvSpPr txBox="1"/>
          <p:nvPr/>
        </p:nvSpPr>
        <p:spPr>
          <a:xfrm>
            <a:off x="3857624" y="222988"/>
            <a:ext cx="527938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Modelo Microeconômico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1A46DEA-1E26-A934-53DE-569A19509BD7}"/>
                  </a:ext>
                </a:extLst>
              </p:cNvPr>
              <p:cNvSpPr txBox="1"/>
              <p:nvPr/>
            </p:nvSpPr>
            <p:spPr>
              <a:xfrm>
                <a:off x="6639792" y="5366717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1A46DEA-1E26-A934-53DE-569A1950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792" y="5366717"/>
                <a:ext cx="334999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4F1457C-3CFA-62D8-B70F-C3440D8217CF}"/>
                  </a:ext>
                </a:extLst>
              </p:cNvPr>
              <p:cNvSpPr txBox="1"/>
              <p:nvPr/>
            </p:nvSpPr>
            <p:spPr>
              <a:xfrm>
                <a:off x="4551551" y="3647945"/>
                <a:ext cx="334999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>
                    <a:solidFill>
                      <a:schemeClr val="bg1"/>
                    </a:solidFill>
                  </a:rPr>
                  <a:t>omofóbico</a:t>
                </a: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4F1457C-3CFA-62D8-B70F-C3440D821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51" y="3647945"/>
                <a:ext cx="334999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71141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ação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4F0FC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Literatura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3.xml><?xml version="1.0" encoding="utf-8"?>
<a:theme xmlns:a="http://schemas.openxmlformats.org/drawingml/2006/main" name="Micro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Econometrico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5.xml><?xml version="1.0" encoding="utf-8"?>
<a:theme xmlns:a="http://schemas.openxmlformats.org/drawingml/2006/main" name="Resultado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6.xml><?xml version="1.0" encoding="utf-8"?>
<a:theme xmlns:a="http://schemas.openxmlformats.org/drawingml/2006/main" name="Limitação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BE95457B31694B9387B8324707CB96" ma:contentTypeVersion="7" ma:contentTypeDescription="Create a new document." ma:contentTypeScope="" ma:versionID="cffd131fa2987235a2ddccc0139d58dc">
  <xsd:schema xmlns:xsd="http://www.w3.org/2001/XMLSchema" xmlns:xs="http://www.w3.org/2001/XMLSchema" xmlns:p="http://schemas.microsoft.com/office/2006/metadata/properties" xmlns:ns3="1c38f5c7-fcbc-47b2-87d2-fe95360fa94a" xmlns:ns4="143d841d-820c-49c2-a9fe-7c4a1bd3a875" targetNamespace="http://schemas.microsoft.com/office/2006/metadata/properties" ma:root="true" ma:fieldsID="871730a3189150498a72db9a6050bfaa" ns3:_="" ns4:_="">
    <xsd:import namespace="1c38f5c7-fcbc-47b2-87d2-fe95360fa94a"/>
    <xsd:import namespace="143d841d-820c-49c2-a9fe-7c4a1bd3a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8f5c7-fcbc-47b2-87d2-fe95360fa9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d841d-820c-49c2-a9fe-7c4a1bd3a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C7A757-864F-45DC-A4B7-14AF3A77C4B0}">
  <ds:schemaRefs>
    <ds:schemaRef ds:uri="143d841d-820c-49c2-a9fe-7c4a1bd3a875"/>
    <ds:schemaRef ds:uri="1c38f5c7-fcbc-47b2-87d2-fe95360fa9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62F13A-F6DF-4048-B875-C924C977F8B3}">
  <ds:schemaRefs>
    <ds:schemaRef ds:uri="143d841d-820c-49c2-a9fe-7c4a1bd3a875"/>
    <ds:schemaRef ds:uri="1c38f5c7-fcbc-47b2-87d2-fe95360fa9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F2F18D6-B36E-4815-82A2-126DC2FF1B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2099</Words>
  <Application>Microsoft Office PowerPoint</Application>
  <PresentationFormat>Widescreen</PresentationFormat>
  <Paragraphs>656</Paragraphs>
  <Slides>54</Slides>
  <Notes>21</Notes>
  <HiddenSlides>4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54</vt:i4>
      </vt:variant>
    </vt:vector>
  </HeadingPairs>
  <TitlesOfParts>
    <vt:vector size="68" baseType="lpstr">
      <vt:lpstr>Abadi</vt:lpstr>
      <vt:lpstr>Arial</vt:lpstr>
      <vt:lpstr>Calibri</vt:lpstr>
      <vt:lpstr>Cambria Math</vt:lpstr>
      <vt:lpstr>Segoe UI</vt:lpstr>
      <vt:lpstr>Sitka Heading</vt:lpstr>
      <vt:lpstr>Source Sans Pro</vt:lpstr>
      <vt:lpstr>Source Sans Pro (Corpo)</vt:lpstr>
      <vt:lpstr>Motivação</vt:lpstr>
      <vt:lpstr>Literatura</vt:lpstr>
      <vt:lpstr>Micro</vt:lpstr>
      <vt:lpstr>Econometrico</vt:lpstr>
      <vt:lpstr>Resultado</vt:lpstr>
      <vt:lpstr>Limitação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Gabriel Gomes</dc:creator>
  <cp:lastModifiedBy>Pedro Luiz Ongaratto</cp:lastModifiedBy>
  <cp:revision>16</cp:revision>
  <dcterms:created xsi:type="dcterms:W3CDTF">2022-11-16T17:12:02Z</dcterms:created>
  <dcterms:modified xsi:type="dcterms:W3CDTF">2022-11-22T22:18:49Z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0x010100CBBE95457B31694B9387B8324707CB96</vt:lpwstr>
  </property>
</Properties>
</file>